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0" b="1" i="0" u="none" strike="noStrike" cap="none" spc="0" normalizeH="0" baseline="0">
        <a:ln>
          <a:noFill/>
        </a:ln>
        <a:solidFill>
          <a:schemeClr val="accent5">
            <a:lumOff val="-6078"/>
          </a:schemeClr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0" b="1" i="0" u="none" strike="noStrike" cap="none" spc="0" normalizeH="0" baseline="0">
        <a:ln>
          <a:noFill/>
        </a:ln>
        <a:solidFill>
          <a:schemeClr val="accent5">
            <a:lumOff val="-6078"/>
          </a:schemeClr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1828433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0" b="1" i="0" u="none" strike="noStrike" cap="none" spc="0" normalizeH="0" baseline="0">
        <a:ln>
          <a:noFill/>
        </a:ln>
        <a:solidFill>
          <a:schemeClr val="accent5">
            <a:lumOff val="-6078"/>
          </a:schemeClr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0" b="1" i="0" u="none" strike="noStrike" cap="none" spc="0" normalizeH="0" baseline="0">
        <a:ln>
          <a:noFill/>
        </a:ln>
        <a:solidFill>
          <a:schemeClr val="accent5">
            <a:lumOff val="-6078"/>
          </a:schemeClr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365686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0" b="1" i="0" u="none" strike="noStrike" cap="none" spc="0" normalizeH="0" baseline="0">
        <a:ln>
          <a:noFill/>
        </a:ln>
        <a:solidFill>
          <a:schemeClr val="accent5">
            <a:lumOff val="-6078"/>
          </a:schemeClr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457108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0" b="1" i="0" u="none" strike="noStrike" cap="none" spc="0" normalizeH="0" baseline="0">
        <a:ln>
          <a:noFill/>
        </a:ln>
        <a:solidFill>
          <a:schemeClr val="accent5">
            <a:lumOff val="-6078"/>
          </a:schemeClr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5485303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0" b="1" i="0" u="none" strike="noStrike" cap="none" spc="0" normalizeH="0" baseline="0">
        <a:ln>
          <a:noFill/>
        </a:ln>
        <a:solidFill>
          <a:schemeClr val="accent5">
            <a:lumOff val="-6078"/>
          </a:schemeClr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0" b="1" i="0" u="none" strike="noStrike" cap="none" spc="0" normalizeH="0" baseline="0">
        <a:ln>
          <a:noFill/>
        </a:ln>
        <a:solidFill>
          <a:schemeClr val="accent5">
            <a:lumOff val="-6078"/>
          </a:schemeClr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0" b="1" i="0" u="none" strike="noStrike" cap="none" spc="0" normalizeH="0" baseline="0">
        <a:ln>
          <a:noFill/>
        </a:ln>
        <a:solidFill>
          <a:schemeClr val="accent5">
            <a:lumOff val="-6078"/>
          </a:schemeClr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eonjae lee" initials="yl" lastIdx="4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CDE"/>
          </a:solidFill>
        </a:fill>
      </a:tcStyle>
    </a:wholeTbl>
    <a:band2H>
      <a:tcTxStyle/>
      <a:tcStyle>
        <a:tcBdr/>
        <a:fill>
          <a:solidFill>
            <a:srgbClr val="EE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CEC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firstCol>
    <a:lastRow>
      <a:tcTxStyle b="on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6"/>
  </p:normalViewPr>
  <p:slideViewPr>
    <p:cSldViewPr snapToGrid="0" snapToObjects="1">
      <p:cViewPr varScale="1">
        <p:scale>
          <a:sx n="51" d="100"/>
          <a:sy n="51" d="100"/>
        </p:scale>
        <p:origin x="4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2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1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  <p:cm authorId="0" dt="2018-03-08T18:45:48.896" idx="3">
    <p:pos x="12864" y="8322"/>
    <p:text>공공데이터를 활용한 달리기어플
운동카테고리중 플레이스토어 인기있는 어플~ 나이키 러닝, 아디다스 ..등  간단하게 운동기록 측정이 가능한 어플~ starava 자전거 코스제공,, 주변에 공원뿐만 아니라 숨은 걷기 코스들이 많음 e.g. 윤동주 문학공원 코스 
공공데이터 포털에서는 관광길 정보 제공함
이를 이용해서 운동도하고, 시민들의 공원 및 시설 이용률 높이고자함. 
공공영역을 넘어 사적 영역의 다양한 사회적•경제적 가치 창출 활동에 활용될 수 있는 잠재성 내재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15">
    <p:pos x="4499" y="3875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17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16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19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18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21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2:58.858" idx="22">
    <p:pos x="10025" y="2710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20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3:07.327" idx="23">
    <p:pos x="4590" y="3066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  <p:cm authorId="0" dt="2018-03-08T18:45:48.896" idx="24">
    <p:pos x="9" y="7088"/>
    <p:text>코스 정보제공 api 확인결과 자주 업데이트 되는 데이터가아님.
추후 데이터셋확장, 검색편의를 위해 sql사용
처음 실행 시 디비에 데이터 저장 
오픈 데이터가 새로 업데이트되었는지 체크한 후 로컬 디비 갱신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26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25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28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27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30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29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32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2:58.858" idx="33">
    <p:pos x="12149" y="3507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31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35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34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4">
    <p:pos x="4625" y="3557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2:58.858" idx="6">
    <p:pos x="4499" y="5925"/>
    <p:text>필요 지식 및 개발 도구 ....ㄷㅇ등등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5">
    <p:pos x="4658" y="3020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  <p:cm authorId="0" dt="2018-03-08T18:45:48.896" idx="7">
    <p:pos x="6039" y="7115"/>
    <p:text>공공데이터를 활용한 달리기어플
운동카테고리중 플레이스토어 인기있는 어플~ 나이키 러닝, 아디다스 ..등  간단하게 운동기록 측정이 가능한 어플~ starava 자전거 코스제공,, 주변에 공원뿐만 아니라 숨은 걷기 코스들이 많음 e.g. 윤동주 문학공원 코스 
공공데이터 포털에서는 관광길 정보 제공함
이를 이용해서 운동도하고, 시민들의 공원 및 시설 이용률 높이고자함. 
공공영역을 넘어 사적 영역의 다양한 사회적•경제적 가치 창출 활동에 활용될 수 있는 잠재성 내재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37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36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39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38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41">
    <p:pos x="4499" y="3878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  <p:cm authorId="0" dt="2018-01-23T13:03:07.327" idx="40">
    <p:pos x="4499" y="3025"/>
    <p:text>주제OpenAPI 서비스 개요
배경 및 필요성
공공데이터는 공공영역을 넘어 사적 영역의 다양한 사회적•경제적 가치 창출 활동에 활용될 수 있는 잠재성 내재
민간 영역의 자원과 융복합을 통한 신규 비즈니스 창출이 용이한 형태의 공공데이터 개방•공유•활용 대한 수요 증대
OpenAPI 서비스 설명
건강보험심사평가원에서 제공하고 있는 정보데이터를 공공 및 민간이 활용할 수 있도록 표준화 방식으로 개방한 공유서비스
기대효과
약국정보서비스의 약국기본목록을 일반 개발자에 공개하여 대국민의 접근성을 높이는 서비스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8">
    <p:pos x="4499" y="3875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9">
    <p:pos x="4499" y="3875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10">
    <p:pos x="4499" y="3875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11">
    <p:pos x="4499" y="3875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12">
    <p:pos x="4499" y="4985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13">
    <p:pos x="4499" y="4724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3T13:02:58.858" idx="14">
    <p:pos x="4499" y="3875"/>
    <p:text>내용
공공데이터 포털에서 제공하는 전국도시공원표준데이터(전국도시공원정보)를 활용해 현재 사용자 위치 기반 조깅 경로 탐색
공원의 활용성 높임, 조깅은 등산/헬스 기타 운동보다 가벼운마음으로 시작하기 쉽니다. 건강증진 조깅을 꾸준히 하기 위해서는 지속적인 동기부여가 필요한데, 현재 장소에서 근거리의 공원/산책로 등을 보여줘 동기를 유발하고 꾸준한 체력 향상을 고취
웨어러블 기기가 필요없는 간편한 서비스... 중,장년층.. 누구나 쉽게 접근 가능 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6" latinLnBrk="0">
      <a:defRPr sz="2400">
        <a:latin typeface="+mn-lt"/>
        <a:ea typeface="+mn-ea"/>
        <a:cs typeface="+mn-cs"/>
        <a:sym typeface="Helvetica"/>
      </a:defRPr>
    </a:lvl1pPr>
    <a:lvl2pPr indent="228600" defTabSz="914216" latinLnBrk="0">
      <a:defRPr sz="2400">
        <a:latin typeface="+mn-lt"/>
        <a:ea typeface="+mn-ea"/>
        <a:cs typeface="+mn-cs"/>
        <a:sym typeface="Helvetica"/>
      </a:defRPr>
    </a:lvl2pPr>
    <a:lvl3pPr indent="457200" defTabSz="914216" latinLnBrk="0">
      <a:defRPr sz="2400">
        <a:latin typeface="+mn-lt"/>
        <a:ea typeface="+mn-ea"/>
        <a:cs typeface="+mn-cs"/>
        <a:sym typeface="Helvetica"/>
      </a:defRPr>
    </a:lvl3pPr>
    <a:lvl4pPr indent="685800" defTabSz="914216" latinLnBrk="0">
      <a:defRPr sz="2400">
        <a:latin typeface="+mn-lt"/>
        <a:ea typeface="+mn-ea"/>
        <a:cs typeface="+mn-cs"/>
        <a:sym typeface="Helvetica"/>
      </a:defRPr>
    </a:lvl4pPr>
    <a:lvl5pPr indent="914400" defTabSz="914216" latinLnBrk="0">
      <a:defRPr sz="2400">
        <a:latin typeface="+mn-lt"/>
        <a:ea typeface="+mn-ea"/>
        <a:cs typeface="+mn-cs"/>
        <a:sym typeface="Helvetica"/>
      </a:defRPr>
    </a:lvl5pPr>
    <a:lvl6pPr indent="1143000" defTabSz="914216" latinLnBrk="0">
      <a:defRPr sz="2400">
        <a:latin typeface="+mn-lt"/>
        <a:ea typeface="+mn-ea"/>
        <a:cs typeface="+mn-cs"/>
        <a:sym typeface="Helvetica"/>
      </a:defRPr>
    </a:lvl6pPr>
    <a:lvl7pPr indent="1371600" defTabSz="914216" latinLnBrk="0">
      <a:defRPr sz="2400">
        <a:latin typeface="+mn-lt"/>
        <a:ea typeface="+mn-ea"/>
        <a:cs typeface="+mn-cs"/>
        <a:sym typeface="Helvetica"/>
      </a:defRPr>
    </a:lvl7pPr>
    <a:lvl8pPr indent="1600200" defTabSz="914216" latinLnBrk="0">
      <a:defRPr sz="2400">
        <a:latin typeface="+mn-lt"/>
        <a:ea typeface="+mn-ea"/>
        <a:cs typeface="+mn-cs"/>
        <a:sym typeface="Helvetica"/>
      </a:defRPr>
    </a:lvl8pPr>
    <a:lvl9pPr indent="1828800" defTabSz="914216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1" tIns="91421" rIns="91421" bIns="91421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 b="0">
                <a:solidFill>
                  <a:srgbClr val="7F7F7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914216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1828433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2742651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3656867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5pPr>
      <a:lvl6pPr marL="5180563" marR="0" indent="-609478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6pPr>
      <a:lvl7pPr marL="6094780" marR="0" indent="-609478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7pPr>
      <a:lvl8pPr marL="7008997" marR="0" indent="-609478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8pPr>
      <a:lvl9pPr marL="7923215" marR="0" indent="-609479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914216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1828433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2742651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3656867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4571086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5485303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6399519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7313737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프로젝트 보고서"/>
          <p:cNvSpPr txBox="1"/>
          <p:nvPr/>
        </p:nvSpPr>
        <p:spPr>
          <a:xfrm>
            <a:off x="8459301" y="5382849"/>
            <a:ext cx="7506220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/>
            </a:lvl1pPr>
          </a:lstStyle>
          <a:p>
            <a:r>
              <a:rPr dirty="0" err="1"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프로젝트</a:t>
            </a:r>
            <a:r>
              <a:rPr dirty="0"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</a:t>
            </a:r>
            <a:r>
              <a:rPr dirty="0" err="1"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보고서</a:t>
            </a:r>
            <a:endParaRPr dirty="0"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sp>
        <p:nvSpPr>
          <p:cNvPr id="22" name="Team JohnBer"/>
          <p:cNvSpPr txBox="1"/>
          <p:nvPr/>
        </p:nvSpPr>
        <p:spPr>
          <a:xfrm>
            <a:off x="10475231" y="8161796"/>
            <a:ext cx="3420838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/>
            </a:lvl1pPr>
          </a:lstStyle>
          <a:p>
            <a:r>
              <a:t>Team JohnBer</a:t>
            </a:r>
          </a:p>
        </p:txBody>
      </p:sp>
      <p:sp>
        <p:nvSpPr>
          <p:cNvPr id="23" name="2018.03.23"/>
          <p:cNvSpPr txBox="1"/>
          <p:nvPr/>
        </p:nvSpPr>
        <p:spPr>
          <a:xfrm>
            <a:off x="10862340" y="8866698"/>
            <a:ext cx="264662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0"/>
            </a:lvl1pPr>
          </a:lstStyle>
          <a:p>
            <a:r>
              <a:rPr dirty="0"/>
              <a:t>2018.03.23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UC014 날씨를 확인한다."/>
          <p:cNvSpPr txBox="1"/>
          <p:nvPr/>
        </p:nvSpPr>
        <p:spPr>
          <a:xfrm>
            <a:off x="3504529" y="5057161"/>
            <a:ext cx="7870866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 spc="750"/>
            </a:lvl1pPr>
          </a:lstStyle>
          <a:p>
            <a:r>
              <a:t>UC014 날씨를 확인한다.</a:t>
            </a:r>
          </a:p>
        </p:txBody>
      </p:sp>
      <p:sp>
        <p:nvSpPr>
          <p:cNvPr id="105" name="화면 상단에 위젯을 배치한다.…"/>
          <p:cNvSpPr txBox="1"/>
          <p:nvPr/>
        </p:nvSpPr>
        <p:spPr>
          <a:xfrm>
            <a:off x="3504529" y="6406032"/>
            <a:ext cx="7481435" cy="331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화면 상단에 위젯을 배치한다.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사용자 현재 위치의 날씨 정보, 강수확률을 표시한다.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미세먼지 농도를 표시한다.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</p:txBody>
      </p:sp>
      <p:pic>
        <p:nvPicPr>
          <p:cNvPr id="106" name="\\Mac\Home\Creative Cloud Files\artboard\SC003_달리기(메인).jpg" descr="\\Mac\Home\Creative Cloud Files\artboard\SC003_달리기(메인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29236" y="3584030"/>
            <a:ext cx="5080001" cy="9020381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sp>
        <p:nvSpPr>
          <p:cNvPr id="107" name="Line"/>
          <p:cNvSpPr/>
          <p:nvPr/>
        </p:nvSpPr>
        <p:spPr>
          <a:xfrm>
            <a:off x="9947434" y="4956355"/>
            <a:ext cx="3756465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 sz="3600" b="0">
                <a:solidFill>
                  <a:srgbClr val="7F7F7F"/>
                </a:solidFill>
              </a:defRPr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148847-4DD7-5449-9AB2-56C5B6773933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4" name="01">
              <a:extLst>
                <a:ext uri="{FF2B5EF4-FFF2-40B4-BE49-F238E27FC236}">
                  <a16:creationId xmlns:a16="http://schemas.microsoft.com/office/drawing/2014/main" id="{E77435B2-56E8-CA4D-BE39-F9D20B0320CD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  <p:sp>
          <p:nvSpPr>
            <p:cNvPr id="15" name="프로젝트 개요">
              <a:extLst>
                <a:ext uri="{FF2B5EF4-FFF2-40B4-BE49-F238E27FC236}">
                  <a16:creationId xmlns:a16="http://schemas.microsoft.com/office/drawing/2014/main" id="{F2DD3736-30CF-FF49-83EE-F38F498A36B1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유즈케이스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en-US" altLang="ko-KR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&amp;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화면기술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1D870680-ED01-2A4B-B258-70FEF35588BC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UC003 달리기를 실행한다."/>
          <p:cNvSpPr txBox="1"/>
          <p:nvPr/>
        </p:nvSpPr>
        <p:spPr>
          <a:xfrm>
            <a:off x="3504529" y="5057161"/>
            <a:ext cx="7870866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 spc="750"/>
            </a:pPr>
            <a:r>
              <a:t>UC003 달리기를 실행한다.</a:t>
            </a:r>
          </a:p>
        </p:txBody>
      </p:sp>
      <p:sp>
        <p:nvSpPr>
          <p:cNvPr id="113" name="현재 화면에서 시작버튼을 눌러 운동 기록 측정을 시작한다.…"/>
          <p:cNvSpPr txBox="1"/>
          <p:nvPr/>
        </p:nvSpPr>
        <p:spPr>
          <a:xfrm>
            <a:off x="3504529" y="8167883"/>
            <a:ext cx="7481435" cy="617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현재 화면에서 시작버튼을 눌러 운동 기록 측정을 시작한다.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사용자의 이동경로, 운동 거리, 운동 시간, 소모 칼로리를 표시한다.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달리기를 일시정지한다.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달리기 재개를 누르면 이전 측정을 계속하고, 달리기 종료를 누르면 해당 기록을 히스토리에 저장한다.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</p:txBody>
      </p:sp>
      <p:pic>
        <p:nvPicPr>
          <p:cNvPr id="114" name="\\Mac\Home\Creative Cloud Files\artboard\SC003_달리기(메인).jpg" descr="\\Mac\Home\Creative Cloud Files\artboard\SC003_달리기(메인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8844" y="4836760"/>
            <a:ext cx="3810001" cy="6765286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pic>
        <p:nvPicPr>
          <p:cNvPr id="115" name="\\Mac\Home\Creative Cloud Files\artboard\SC007_달리기 시작.jpg" descr="\\Mac\Home\Creative Cloud Files\artboard\SC007_달리기 시작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69757" y="4836760"/>
            <a:ext cx="3810001" cy="6765286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pic>
        <p:nvPicPr>
          <p:cNvPr id="116" name="\\Mac\Home\Creative Cloud Files\artboard\SC008_달리기 일시중지.jpg" descr="\\Mac\Home\Creative Cloud Files\artboard\SC008_달리기 일시중지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10672" y="4836760"/>
            <a:ext cx="3810001" cy="6765286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sp>
        <p:nvSpPr>
          <p:cNvPr id="117" name="UC004 달리기를 일시정지한다."/>
          <p:cNvSpPr txBox="1"/>
          <p:nvPr/>
        </p:nvSpPr>
        <p:spPr>
          <a:xfrm>
            <a:off x="3504529" y="5731597"/>
            <a:ext cx="7870866" cy="65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 spc="750"/>
            </a:pPr>
            <a:r>
              <a:t>UC004 달리기를 일시정지한다.</a:t>
            </a:r>
          </a:p>
        </p:txBody>
      </p:sp>
      <p:sp>
        <p:nvSpPr>
          <p:cNvPr id="118" name="UC005 달리기를 재개한다."/>
          <p:cNvSpPr txBox="1"/>
          <p:nvPr/>
        </p:nvSpPr>
        <p:spPr>
          <a:xfrm>
            <a:off x="3504529" y="6406032"/>
            <a:ext cx="7870866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 spc="750"/>
            </a:pPr>
            <a:r>
              <a:t>UC005 달리기를 재개한다.</a:t>
            </a:r>
          </a:p>
        </p:txBody>
      </p:sp>
      <p:sp>
        <p:nvSpPr>
          <p:cNvPr id="119" name="UC006 달리기를 종료한다."/>
          <p:cNvSpPr txBox="1"/>
          <p:nvPr/>
        </p:nvSpPr>
        <p:spPr>
          <a:xfrm>
            <a:off x="3504529" y="7000039"/>
            <a:ext cx="7870866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 spc="750"/>
            </a:pPr>
            <a:r>
              <a:t>UC006 달리기를 종료한다.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445316-E532-5E45-9EA1-620D7D3595C9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4" name="01">
              <a:extLst>
                <a:ext uri="{FF2B5EF4-FFF2-40B4-BE49-F238E27FC236}">
                  <a16:creationId xmlns:a16="http://schemas.microsoft.com/office/drawing/2014/main" id="{9F4C3E67-14A7-3147-80F0-7FBAC79E6FBE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  <p:sp>
          <p:nvSpPr>
            <p:cNvPr id="15" name="프로젝트 개요">
              <a:extLst>
                <a:ext uri="{FF2B5EF4-FFF2-40B4-BE49-F238E27FC236}">
                  <a16:creationId xmlns:a16="http://schemas.microsoft.com/office/drawing/2014/main" id="{BD59F037-4193-C549-926C-149103C95E45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유즈케이스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en-US" altLang="ko-KR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&amp;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화면기술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80E56537-1D6E-6B48-8E6F-4F8F65A00BFD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\\Mac\Home\Creative Cloud Files\artboard\3.0.0_통계 및 히스토리 확인 – 1.jpg" descr="\\Mac\Home\Creative Cloud Files\artboard\3.0.0_통계 및 히스토리 확인 – 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1544" y="4461934"/>
            <a:ext cx="5080001" cy="12321704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sp>
        <p:nvSpPr>
          <p:cNvPr id="125" name="운동기록 평균을 확인할 수 있다.…"/>
          <p:cNvSpPr txBox="1"/>
          <p:nvPr/>
        </p:nvSpPr>
        <p:spPr>
          <a:xfrm>
            <a:off x="3504529" y="7754902"/>
            <a:ext cx="7481435" cy="5007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운동기록 평균을 확인할 수 있다.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일별, 주별, 월별 통계를 제공한다.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화살표로 표시한 영역을 좌,우로 밀어 일, 주, 월 별 통계를 화면에 표시한다.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</p:txBody>
      </p:sp>
      <p:sp>
        <p:nvSpPr>
          <p:cNvPr id="126" name="Line"/>
          <p:cNvSpPr/>
          <p:nvPr/>
        </p:nvSpPr>
        <p:spPr>
          <a:xfrm>
            <a:off x="11040726" y="8317820"/>
            <a:ext cx="3756465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 sz="3600" b="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27" name="UC008 일별통계를 확인한다."/>
          <p:cNvSpPr txBox="1"/>
          <p:nvPr/>
        </p:nvSpPr>
        <p:spPr>
          <a:xfrm>
            <a:off x="3504529" y="5057161"/>
            <a:ext cx="7870866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 spc="750"/>
            </a:pPr>
            <a:r>
              <a:t>UC008 일별통계를 확인한다.</a:t>
            </a:r>
          </a:p>
        </p:txBody>
      </p:sp>
      <p:sp>
        <p:nvSpPr>
          <p:cNvPr id="128" name="UC009 주별통계를 확인한다."/>
          <p:cNvSpPr txBox="1"/>
          <p:nvPr/>
        </p:nvSpPr>
        <p:spPr>
          <a:xfrm>
            <a:off x="3504529" y="5731597"/>
            <a:ext cx="7870866" cy="65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 spc="750"/>
            </a:pPr>
            <a:r>
              <a:t>UC009 주별통계를 확인한다.</a:t>
            </a:r>
          </a:p>
        </p:txBody>
      </p:sp>
      <p:sp>
        <p:nvSpPr>
          <p:cNvPr id="129" name="UC010 월별통계를 확인한다."/>
          <p:cNvSpPr txBox="1"/>
          <p:nvPr/>
        </p:nvSpPr>
        <p:spPr>
          <a:xfrm>
            <a:off x="3504529" y="6406032"/>
            <a:ext cx="7870866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 spc="750"/>
            </a:pPr>
            <a:r>
              <a:t>UC010 월별통계를 확인한다.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2229C4-E80E-C947-BCAB-34CF01E1E280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2" name="01">
              <a:extLst>
                <a:ext uri="{FF2B5EF4-FFF2-40B4-BE49-F238E27FC236}">
                  <a16:creationId xmlns:a16="http://schemas.microsoft.com/office/drawing/2014/main" id="{02556900-653B-524D-9BBA-6B3532A281D4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  <p:sp>
          <p:nvSpPr>
            <p:cNvPr id="13" name="프로젝트 개요">
              <a:extLst>
                <a:ext uri="{FF2B5EF4-FFF2-40B4-BE49-F238E27FC236}">
                  <a16:creationId xmlns:a16="http://schemas.microsoft.com/office/drawing/2014/main" id="{BAE45040-461E-304E-A90B-9463018E7A4A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유즈케이스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en-US" altLang="ko-KR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&amp;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화면기술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CF37A91A-E2B7-6F48-94A0-7C2192ABAEF4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\\Mac\Home\Creative Cloud Files\artboard\3.0.0_통계 및 히스토리 확인 – 1.jpg" descr="\\Mac\Home\Creative Cloud Files\artboard\3.0.0_통계 및 히스토리 확인 – 1.jpg"/>
          <p:cNvPicPr>
            <a:picLocks noChangeAspect="1"/>
          </p:cNvPicPr>
          <p:nvPr/>
        </p:nvPicPr>
        <p:blipFill>
          <a:blip r:embed="rId2">
            <a:extLst/>
          </a:blip>
          <a:srcRect t="28882"/>
          <a:stretch>
            <a:fillRect/>
          </a:stretch>
        </p:blipFill>
        <p:spPr>
          <a:xfrm>
            <a:off x="12085528" y="3709306"/>
            <a:ext cx="5080001" cy="8762900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sp>
        <p:nvSpPr>
          <p:cNvPr id="135" name="사용자가 달렸던 코스를 확인한다.…"/>
          <p:cNvSpPr txBox="1"/>
          <p:nvPr/>
        </p:nvSpPr>
        <p:spPr>
          <a:xfrm>
            <a:off x="3504529" y="6406032"/>
            <a:ext cx="7481435" cy="617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사용자가 달렸던 코스를 확인한다.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경로가 표시된 지도 썸네일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운동 날짜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운동기록 표시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리스트의 아이템을 클릭시 상세 정보를 확인할 수 있다.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년도, 월, 일별로 검색이 가능하다.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</p:txBody>
      </p:sp>
      <p:sp>
        <p:nvSpPr>
          <p:cNvPr id="136" name="Line"/>
          <p:cNvSpPr/>
          <p:nvPr/>
        </p:nvSpPr>
        <p:spPr>
          <a:xfrm>
            <a:off x="8512489" y="6059579"/>
            <a:ext cx="3756465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 sz="3600" b="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37" name="UC011 마이코스를 확인한다."/>
          <p:cNvSpPr txBox="1"/>
          <p:nvPr/>
        </p:nvSpPr>
        <p:spPr>
          <a:xfrm>
            <a:off x="3504529" y="5057161"/>
            <a:ext cx="7870866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 spc="750"/>
            </a:pPr>
            <a:r>
              <a:t>UC011 마이코스를 확인한다.</a:t>
            </a:r>
          </a:p>
        </p:txBody>
      </p:sp>
      <p:pic>
        <p:nvPicPr>
          <p:cNvPr id="138" name="\\Mac\Home\Creative Cloud Files\artboard\SC010 마이 코스 확인.jpg" descr="\\Mac\Home\Creative Cloud Files\artboard\SC010 마이 코스 확인.jpg"/>
          <p:cNvPicPr>
            <a:picLocks noChangeAspect="1"/>
          </p:cNvPicPr>
          <p:nvPr/>
        </p:nvPicPr>
        <p:blipFill>
          <a:blip r:embed="rId3">
            <a:extLst/>
          </a:blip>
          <a:srcRect t="22371"/>
          <a:stretch>
            <a:fillRect/>
          </a:stretch>
        </p:blipFill>
        <p:spPr>
          <a:xfrm>
            <a:off x="17442899" y="2389270"/>
            <a:ext cx="5080001" cy="12585721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83653F5-3494-C74F-91A3-112A1C4DFDEC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1" name="01">
              <a:extLst>
                <a:ext uri="{FF2B5EF4-FFF2-40B4-BE49-F238E27FC236}">
                  <a16:creationId xmlns:a16="http://schemas.microsoft.com/office/drawing/2014/main" id="{548EE27C-F642-1C44-B625-B35941AD9047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  <p:sp>
          <p:nvSpPr>
            <p:cNvPr id="12" name="프로젝트 개요">
              <a:extLst>
                <a:ext uri="{FF2B5EF4-FFF2-40B4-BE49-F238E27FC236}">
                  <a16:creationId xmlns:a16="http://schemas.microsoft.com/office/drawing/2014/main" id="{84B71EDB-DED3-B74B-A7EA-58AEC11426FE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유즈케이스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en-US" altLang="ko-KR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&amp;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화면기술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95D5FF74-3767-7B4C-A323-72305B43EBC7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\\Mac\Home\Creative Cloud Files\artboard\SC005_코스추천.jpg" descr="\\Mac\Home\Creative Cloud Files\artboard\SC005_코스추천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8620" y="3573758"/>
            <a:ext cx="5080001" cy="9025108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pic>
        <p:nvPicPr>
          <p:cNvPr id="141" name="\\Mac\Home\Creative Cloud Files\artboard\4.1.0_코스 상세정보.jpg" descr="\\Mac\Home\Creative Cloud Files\artboard\4.1.0_코스 상세정보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94085" y="3584195"/>
            <a:ext cx="5080001" cy="9004234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sp>
        <p:nvSpPr>
          <p:cNvPr id="145" name="공공 데이터 포털에서 제공하는 데이터를 바탕으로 운동 및 즐기며 산책할 수 있는 달리기 코스 리스트를 제공한다.…"/>
          <p:cNvSpPr txBox="1"/>
          <p:nvPr/>
        </p:nvSpPr>
        <p:spPr>
          <a:xfrm>
            <a:off x="3504529" y="6406032"/>
            <a:ext cx="7481435" cy="7313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공공 데이터 포털에서 제공하는 데이터를 바탕으로 운동 및 즐기며 산책할 수 있는 달리기 코스 리스트를 제공한다.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경로가 표시된 지도 썸네일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예상 운동거리, 운동시간, 소모 칼로리 표시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시, 군, 구 별로 검색이 가능하다.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리스트의 아이템을 클릭시 상세 정보를 확인할 수 있다.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상세 페이지에서 해당 코스로 달리기를 시작할 수 있다.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</p:txBody>
      </p:sp>
      <p:sp>
        <p:nvSpPr>
          <p:cNvPr id="146" name="UC012 코스추천을 확인한다."/>
          <p:cNvSpPr txBox="1"/>
          <p:nvPr/>
        </p:nvSpPr>
        <p:spPr>
          <a:xfrm>
            <a:off x="3504529" y="5057161"/>
            <a:ext cx="7870866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 spc="750"/>
            </a:pPr>
            <a:r>
              <a:t>UC012 코스추천을 확인한다.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6397AB-8423-2F40-9A26-B132602DF7B6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0" name="01">
              <a:extLst>
                <a:ext uri="{FF2B5EF4-FFF2-40B4-BE49-F238E27FC236}">
                  <a16:creationId xmlns:a16="http://schemas.microsoft.com/office/drawing/2014/main" id="{6E00306A-B978-5241-99DF-17FFDD0A9076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  <p:sp>
          <p:nvSpPr>
            <p:cNvPr id="11" name="프로젝트 개요">
              <a:extLst>
                <a:ext uri="{FF2B5EF4-FFF2-40B4-BE49-F238E27FC236}">
                  <a16:creationId xmlns:a16="http://schemas.microsoft.com/office/drawing/2014/main" id="{3B51F507-1543-124D-BB02-5133D79630CF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유즈케이스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en-US" altLang="ko-KR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&amp;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화면기술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3AE3C2F4-4512-BD4B-9517-61F990CC799F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\\Mac\Home\Creative Cloud Files\artboard\SC006_코스추천 달리기.jpg" descr="\\Mac\Home\Creative Cloud Files\artboard\SC006_코스추천 달리기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0701" y="4786253"/>
            <a:ext cx="3810001" cy="6765286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pic>
        <p:nvPicPr>
          <p:cNvPr id="149" name="\\Mac\Home\Creative Cloud Files\artboard\SC008_달리기 일시중지.jpg" descr="\\Mac\Home\Creative Cloud Files\artboard\SC008_달리기 일시중지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51543" y="4786253"/>
            <a:ext cx="3810001" cy="6765286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pic>
        <p:nvPicPr>
          <p:cNvPr id="150" name="\\Mac\Home\Creative Cloud Files\artboard\SC009_달리기 중지.jpg" descr="\\Mac\Home\Creative Cloud Files\artboard\SC009_달리기 중지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92386" y="4786253"/>
            <a:ext cx="3810001" cy="6765286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sp>
        <p:nvSpPr>
          <p:cNvPr id="154" name="UC012에서 선택한 코스로 달리기를 시작한다.…"/>
          <p:cNvSpPr txBox="1"/>
          <p:nvPr/>
        </p:nvSpPr>
        <p:spPr>
          <a:xfrm>
            <a:off x="3504529" y="6406032"/>
            <a:ext cx="7481435" cy="7249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UC012에서 선택한 코스로 달리기를 시작한다.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달리기 일시정지, 재개, 종료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코스 경로를 지도에 오버랩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사용자 이동경로를 표시</a:t>
            </a:r>
          </a:p>
          <a:p>
            <a:pPr>
              <a:lnSpc>
                <a:spcPct val="150000"/>
              </a:lnSpc>
              <a:defRPr sz="2400"/>
            </a:pPr>
            <a:endParaRPr/>
          </a:p>
          <a:p>
            <a:pPr>
              <a:lnSpc>
                <a:spcPct val="150000"/>
              </a:lnSpc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달리기 종료 시 달리기 메인화면으로 이동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</p:txBody>
      </p:sp>
      <p:sp>
        <p:nvSpPr>
          <p:cNvPr id="155" name="UC013 코스추천 달리기를 실행한다."/>
          <p:cNvSpPr txBox="1"/>
          <p:nvPr/>
        </p:nvSpPr>
        <p:spPr>
          <a:xfrm>
            <a:off x="3504529" y="5057161"/>
            <a:ext cx="8561736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 spc="750"/>
            </a:pPr>
            <a:r>
              <a:t>UC013 코스추천 달리기를 실행한다.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35D54-006F-F243-8E49-267008D0CF63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1" name="01">
              <a:extLst>
                <a:ext uri="{FF2B5EF4-FFF2-40B4-BE49-F238E27FC236}">
                  <a16:creationId xmlns:a16="http://schemas.microsoft.com/office/drawing/2014/main" id="{F212043A-DE86-3C48-945D-CFB1A3424850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  <p:sp>
          <p:nvSpPr>
            <p:cNvPr id="12" name="프로젝트 개요">
              <a:extLst>
                <a:ext uri="{FF2B5EF4-FFF2-40B4-BE49-F238E27FC236}">
                  <a16:creationId xmlns:a16="http://schemas.microsoft.com/office/drawing/2014/main" id="{425D9050-BF0C-A545-8FFB-A932EFC01CE9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유즈케이스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en-US" altLang="ko-KR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&amp;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화면기술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809F024C-D38B-3D4E-892F-231A54418C07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3504529" y="5057161"/>
            <a:ext cx="7481435" cy="6426015"/>
            <a:chOff x="0" y="0"/>
            <a:chExt cx="7481433" cy="6426014"/>
          </a:xfrm>
        </p:grpSpPr>
        <p:sp>
          <p:nvSpPr>
            <p:cNvPr id="159" name="프로젝트 진행 상황 요약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프로젝트 진행 상황 요약</a:t>
              </a:r>
            </a:p>
          </p:txBody>
        </p:sp>
        <p:sp>
          <p:nvSpPr>
            <p:cNvPr id="160" name="3/16일까지 어플리케이션 설계 예정…"/>
            <p:cNvSpPr txBox="1"/>
            <p:nvPr/>
          </p:nvSpPr>
          <p:spPr>
            <a:xfrm>
              <a:off x="0" y="1354594"/>
              <a:ext cx="7481434" cy="507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3/16일까지 어플리케이션 설계 예정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시스템 기술 설계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데이터베이스 설계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클래스 설계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API사용을 위한 환경설정 및 테스트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안드로이드 스튜디오 환경설정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55096"/>
          <a:stretch>
            <a:fillRect/>
          </a:stretch>
        </p:blipFill>
        <p:spPr>
          <a:xfrm>
            <a:off x="13191086" y="3974138"/>
            <a:ext cx="7467257" cy="758747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ine"/>
          <p:cNvSpPr/>
          <p:nvPr/>
        </p:nvSpPr>
        <p:spPr>
          <a:xfrm>
            <a:off x="10735733" y="8477259"/>
            <a:ext cx="2899834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 sz="3600" b="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65" name="Rounded Rectangle"/>
          <p:cNvSpPr/>
          <p:nvPr/>
        </p:nvSpPr>
        <p:spPr>
          <a:xfrm>
            <a:off x="14057543" y="7708267"/>
            <a:ext cx="3877593" cy="1537986"/>
          </a:xfrm>
          <a:prstGeom prst="roundRect">
            <a:avLst>
              <a:gd name="adj" fmla="val 16385"/>
            </a:avLst>
          </a:prstGeom>
          <a:ln w="508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>
              <a:defRPr sz="3600" b="0">
                <a:solidFill>
                  <a:srgbClr val="7F7F7F"/>
                </a:solidFill>
              </a:defRPr>
            </a:pPr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23B033-F3B2-124D-951F-64F30E6596EF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2" name="01">
              <a:extLst>
                <a:ext uri="{FF2B5EF4-FFF2-40B4-BE49-F238E27FC236}">
                  <a16:creationId xmlns:a16="http://schemas.microsoft.com/office/drawing/2014/main" id="{283BD809-7580-EB43-AC0D-ED84AF9FE1EE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3" name="프로젝트 개요">
              <a:extLst>
                <a:ext uri="{FF2B5EF4-FFF2-40B4-BE49-F238E27FC236}">
                  <a16:creationId xmlns:a16="http://schemas.microsoft.com/office/drawing/2014/main" id="{0B7F7B61-D339-C944-B8CA-79F3246965C7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F40F38CF-B9B9-294E-AD0C-21ACF6BFB3DD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"/>
          <p:cNvGrpSpPr/>
          <p:nvPr/>
        </p:nvGrpSpPr>
        <p:grpSpPr>
          <a:xfrm>
            <a:off x="3504529" y="5057161"/>
            <a:ext cx="7481435" cy="8667829"/>
            <a:chOff x="0" y="0"/>
            <a:chExt cx="7481433" cy="8667827"/>
          </a:xfrm>
        </p:grpSpPr>
        <p:sp>
          <p:nvSpPr>
            <p:cNvPr id="169" name="API 테스트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API 테스트</a:t>
              </a:r>
            </a:p>
          </p:txBody>
        </p:sp>
        <p:sp>
          <p:nvSpPr>
            <p:cNvPr id="170" name="동네예보(날씨)  위도,경도값을 격자(grid)값으로 변환하여 요청 ‘하늘상태, 강수확률, 3시간 기온’ 데이터 사용…"/>
            <p:cNvSpPr txBox="1"/>
            <p:nvPr/>
          </p:nvSpPr>
          <p:spPr>
            <a:xfrm>
              <a:off x="0" y="1354594"/>
              <a:ext cx="7481434" cy="7313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동네예보(날씨) </a:t>
              </a:r>
              <a:br/>
              <a:r>
                <a:t>위도,경도값을 격자(grid)값으로 변환하여 요청</a:t>
              </a:r>
              <a:br/>
              <a:r>
                <a:t>‘하늘상태, 강수확률, 3시간 기온’ 데이터 사용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전국길관광정보표준데이터</a:t>
              </a:r>
              <a:br/>
              <a:r>
                <a:t>위도,경도값을 격자(grid)값으로 변환하여 요청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API 문서 참고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Google Map</a:t>
              </a:r>
            </a:p>
            <a:p>
              <a:pPr lvl="1" indent="228600">
                <a:lnSpc>
                  <a:spcPct val="150000"/>
                </a:lnSpc>
                <a:defRPr sz="2400"/>
              </a:pPr>
              <a:r>
                <a:t>화면에 지도 생성 후 특정 위도,경도값에 마커 표시</a:t>
              </a:r>
              <a:br/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grpSp>
        <p:nvGrpSpPr>
          <p:cNvPr id="175" name="Group"/>
          <p:cNvGrpSpPr/>
          <p:nvPr/>
        </p:nvGrpSpPr>
        <p:grpSpPr>
          <a:xfrm>
            <a:off x="11115819" y="5475264"/>
            <a:ext cx="8851901" cy="5626101"/>
            <a:chOff x="0" y="0"/>
            <a:chExt cx="8851900" cy="5626100"/>
          </a:xfrm>
        </p:grpSpPr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8851900" cy="5626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Rounded Rectangle"/>
            <p:cNvSpPr/>
            <p:nvPr/>
          </p:nvSpPr>
          <p:spPr>
            <a:xfrm>
              <a:off x="653185" y="3703282"/>
              <a:ext cx="828926" cy="460296"/>
            </a:xfrm>
            <a:prstGeom prst="roundRect">
              <a:avLst>
                <a:gd name="adj" fmla="val 27013"/>
              </a:avLst>
            </a:prstGeom>
            <a:noFill/>
            <a:ln w="38100" cap="flat">
              <a:solidFill>
                <a:srgbClr val="FF26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B49BDE-0273-D54C-85CC-0C27E8D406C8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2" name="01">
              <a:extLst>
                <a:ext uri="{FF2B5EF4-FFF2-40B4-BE49-F238E27FC236}">
                  <a16:creationId xmlns:a16="http://schemas.microsoft.com/office/drawing/2014/main" id="{85A09A53-EB09-F04B-9938-80E70A2EDB72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3" name="프로젝트 개요">
              <a:extLst>
                <a:ext uri="{FF2B5EF4-FFF2-40B4-BE49-F238E27FC236}">
                  <a16:creationId xmlns:a16="http://schemas.microsoft.com/office/drawing/2014/main" id="{84234314-0889-B14D-B124-77C627308723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B672E8B0-BE63-DF4C-A570-09A988649049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"/>
          <p:cNvGrpSpPr/>
          <p:nvPr/>
        </p:nvGrpSpPr>
        <p:grpSpPr>
          <a:xfrm>
            <a:off x="3504529" y="5057161"/>
            <a:ext cx="7481435" cy="8667829"/>
            <a:chOff x="0" y="0"/>
            <a:chExt cx="7481433" cy="8667827"/>
          </a:xfrm>
        </p:grpSpPr>
        <p:sp>
          <p:nvSpPr>
            <p:cNvPr id="179" name="API 테스트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API 테스트</a:t>
              </a:r>
            </a:p>
          </p:txBody>
        </p:sp>
        <p:sp>
          <p:nvSpPr>
            <p:cNvPr id="180" name="동네예보(날씨)  위도,경도값을 격자(grid)값으로 변환하여 요청 ‘하늘상태, 강수확률, 3시간 기온’ 데이터 사용…"/>
            <p:cNvSpPr txBox="1"/>
            <p:nvPr/>
          </p:nvSpPr>
          <p:spPr>
            <a:xfrm>
              <a:off x="0" y="1354594"/>
              <a:ext cx="7481434" cy="7313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동네예보(날씨) </a:t>
              </a:r>
              <a:br/>
              <a:r>
                <a:t>위도,경도값을 격자(grid)값으로 변환하여 요청</a:t>
              </a:r>
              <a:br/>
              <a:r>
                <a:t>‘하늘상태, 강수확률, 3시간 기온’ 데이터 사용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전국길관광정보표준데이터</a:t>
              </a:r>
              <a:br/>
              <a:r>
                <a:t>위도,경도값을 격자(grid)값으로 변환하여 요청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API 문서 참고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Google Map</a:t>
              </a:r>
            </a:p>
            <a:p>
              <a:pPr lvl="1" indent="228600">
                <a:lnSpc>
                  <a:spcPct val="150000"/>
                </a:lnSpc>
                <a:defRPr sz="2400"/>
              </a:pPr>
              <a:r>
                <a:t>화면에 지도 생성 후 특정 위도,경도값에 마커 표시</a:t>
              </a:r>
              <a:br/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2246" y="6331730"/>
            <a:ext cx="10202005" cy="36007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49E3CD0-07B2-C64F-864B-7773E1FE055B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0" name="01">
              <a:extLst>
                <a:ext uri="{FF2B5EF4-FFF2-40B4-BE49-F238E27FC236}">
                  <a16:creationId xmlns:a16="http://schemas.microsoft.com/office/drawing/2014/main" id="{DF1D1711-C8A3-1D41-AC1B-CB45FDD73961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1" name="프로젝트 개요">
              <a:extLst>
                <a:ext uri="{FF2B5EF4-FFF2-40B4-BE49-F238E27FC236}">
                  <a16:creationId xmlns:a16="http://schemas.microsoft.com/office/drawing/2014/main" id="{080F6D62-FEAD-D045-9D4C-7611185A1CAC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296939B4-A1DB-A741-89D5-9B028AFE28A7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84282" y="3755580"/>
            <a:ext cx="9193782" cy="7666939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grpSp>
        <p:nvGrpSpPr>
          <p:cNvPr id="190" name="Group"/>
          <p:cNvGrpSpPr/>
          <p:nvPr/>
        </p:nvGrpSpPr>
        <p:grpSpPr>
          <a:xfrm>
            <a:off x="3504529" y="5057161"/>
            <a:ext cx="7481435" cy="8667829"/>
            <a:chOff x="0" y="0"/>
            <a:chExt cx="7481433" cy="8667827"/>
          </a:xfrm>
        </p:grpSpPr>
        <p:sp>
          <p:nvSpPr>
            <p:cNvPr id="188" name="API 테스트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API 테스트</a:t>
              </a:r>
            </a:p>
          </p:txBody>
        </p:sp>
        <p:sp>
          <p:nvSpPr>
            <p:cNvPr id="189" name="동네예보(날씨)  위도,경도값을 격자(grid)값으로 변환하여 요청 ‘하늘상태, 강수확률, 3시간 기온’ 데이터 사용…"/>
            <p:cNvSpPr txBox="1"/>
            <p:nvPr/>
          </p:nvSpPr>
          <p:spPr>
            <a:xfrm>
              <a:off x="0" y="1354594"/>
              <a:ext cx="7481434" cy="7313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동네예보(날씨) </a:t>
              </a:r>
              <a:br/>
              <a:r>
                <a:t>위도,경도값을 격자(grid)값으로 변환하여 요청</a:t>
              </a:r>
              <a:br/>
              <a:r>
                <a:t>‘하늘상태, 강수확률, 3시간 기온’ 데이터 사용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전국길관광정보표준데이터</a:t>
              </a:r>
              <a:br/>
              <a:r>
                <a:t>위도,경도값을 격자(grid)값으로 변환하여 요청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API 문서 참고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Google Map</a:t>
              </a:r>
            </a:p>
            <a:p>
              <a:pPr lvl="1" indent="228600">
                <a:lnSpc>
                  <a:spcPct val="150000"/>
                </a:lnSpc>
                <a:defRPr sz="2400"/>
              </a:pPr>
              <a:r>
                <a:t>화면에 지도 생성 후 특정 위도,경도값에 마커 표시</a:t>
              </a:r>
              <a:br/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sp>
        <p:nvSpPr>
          <p:cNvPr id="192" name="안드로이드에서 간단한 테스트 인증키 인코딩 문제해결 중..."/>
          <p:cNvSpPr txBox="1"/>
          <p:nvPr/>
        </p:nvSpPr>
        <p:spPr>
          <a:xfrm>
            <a:off x="12276987" y="4557349"/>
            <a:ext cx="7481434" cy="332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100"/>
            </a:pPr>
            <a:r>
              <a:t>안드로이드에서 간단한 테스트</a:t>
            </a:r>
            <a:br/>
            <a:r>
              <a:t>인증키 인코딩 문제해결 중...</a:t>
            </a:r>
            <a:br/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1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1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100"/>
            </a:pPr>
            <a:endParaRPr/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224" t="2553" r="2758" b="2553"/>
          <a:stretch>
            <a:fillRect/>
          </a:stretch>
        </p:blipFill>
        <p:spPr>
          <a:xfrm>
            <a:off x="13039387" y="5928096"/>
            <a:ext cx="3345620" cy="5510205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3F9F153-FA87-D04D-B273-AEA1207AD20A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2" name="01">
              <a:extLst>
                <a:ext uri="{FF2B5EF4-FFF2-40B4-BE49-F238E27FC236}">
                  <a16:creationId xmlns:a16="http://schemas.microsoft.com/office/drawing/2014/main" id="{4A3B6EB1-96F7-0C42-85C6-F7DB8E6545BB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3" name="프로젝트 개요">
              <a:extLst>
                <a:ext uri="{FF2B5EF4-FFF2-40B4-BE49-F238E27FC236}">
                  <a16:creationId xmlns:a16="http://schemas.microsoft.com/office/drawing/2014/main" id="{91A01AD2-0844-4C4C-B494-881447024604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D2C003F8-FDFD-D84B-A3DC-169E31FC1491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"/>
          <p:cNvGrpSpPr/>
          <p:nvPr/>
        </p:nvGrpSpPr>
        <p:grpSpPr>
          <a:xfrm>
            <a:off x="3504529" y="5057161"/>
            <a:ext cx="7481435" cy="4672626"/>
            <a:chOff x="0" y="0"/>
            <a:chExt cx="7481433" cy="4672624"/>
          </a:xfrm>
        </p:grpSpPr>
        <p:sp>
          <p:nvSpPr>
            <p:cNvPr id="27" name="공공데이터를 활용한 피트니스 앱(Running APP)"/>
            <p:cNvSpPr txBox="1"/>
            <p:nvPr/>
          </p:nvSpPr>
          <p:spPr>
            <a:xfrm>
              <a:off x="0" y="0"/>
              <a:ext cx="7481433" cy="1189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rPr dirty="0" err="1"/>
                <a:t>공공데이터를</a:t>
              </a:r>
              <a:r>
                <a:rPr dirty="0"/>
                <a:t> </a:t>
              </a:r>
              <a:r>
                <a:rPr dirty="0" err="1"/>
                <a:t>활용한</a:t>
              </a:r>
              <a:r>
                <a:rPr dirty="0"/>
                <a:t> </a:t>
              </a:r>
              <a:r>
                <a:rPr dirty="0" err="1"/>
                <a:t>피트니스</a:t>
              </a:r>
              <a:r>
                <a:rPr dirty="0"/>
                <a:t> </a:t>
              </a:r>
              <a:r>
                <a:rPr dirty="0" err="1"/>
                <a:t>앱</a:t>
              </a:r>
              <a:r>
                <a:rPr dirty="0"/>
                <a:t>(Running APP)</a:t>
              </a:r>
            </a:p>
          </p:txBody>
        </p:sp>
        <p:sp>
          <p:nvSpPr>
            <p:cNvPr id="28" name="공공데이터 포털에서 제공하는 전국길관광정보표준데이터를 활용하여 스토리가있는 달리기 코스를 제공…"/>
            <p:cNvSpPr txBox="1"/>
            <p:nvPr/>
          </p:nvSpPr>
          <p:spPr>
            <a:xfrm>
              <a:off x="0" y="1354594"/>
              <a:ext cx="7481434" cy="3318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공공데이터 포털에서 제공하는 전국길관광정보표준데이터를 활용하여 스토리가있는 달리기 코스를 제공</a:t>
              </a:r>
            </a:p>
            <a:p>
              <a:pPr marL="926431" lvl="3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코스 선택 후 달리기 및 운동기록 측정 가능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E8F757-56A2-F64A-9896-D27FD7996E89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25" name="01"/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26" name="프로젝트 개요"/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프로젝트</a:t>
              </a:r>
              <a:r>
                <a:rPr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개요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30" name="Line"/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  <p:graphicFrame>
        <p:nvGraphicFramePr>
          <p:cNvPr id="31" name="Table"/>
          <p:cNvGraphicFramePr/>
          <p:nvPr/>
        </p:nvGraphicFramePr>
        <p:xfrm>
          <a:off x="3600627" y="7765546"/>
          <a:ext cx="7289237" cy="74282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605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1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822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/>
                        <a:t>문학 둘레길</a:t>
                      </a:r>
                    </a:p>
                  </a:txBody>
                  <a:tcPr marL="0" marR="0" marT="0" marB="0" anchor="ctr" horzOverflow="overflow">
                    <a:solidFill>
                      <a:srgbClr val="B0B0B0">
                        <a:alpha val="185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2000">
                          <a:solidFill>
                            <a:srgbClr val="000000"/>
                          </a:solidFill>
                        </a:defRPr>
                      </a:pPr>
                      <a:r>
                        <a:t>별기군 훈련소 터 -&gt; 평창터 -&gt; 박종화 가옥 -&gt;…-&gt;상명대학교</a:t>
                      </a:r>
                    </a:p>
                  </a:txBody>
                  <a:tcPr marL="0" marR="0" marT="0" marB="0" anchor="ctr" horzOverflow="overflow">
                    <a:solidFill>
                      <a:srgbClr val="B0B0B0">
                        <a:alpha val="185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/>
                        <a:t>코스 상세 정보 </a:t>
                      </a:r>
                    </a:p>
                  </a:txBody>
                  <a:tcPr marL="0" marR="0" marT="0" marB="0" anchor="ctr" horzOverflow="overflow">
                    <a:solidFill>
                      <a:srgbClr val="B0B0B0">
                        <a:alpha val="185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0" name="Group"/>
          <p:cNvGrpSpPr/>
          <p:nvPr/>
        </p:nvGrpSpPr>
        <p:grpSpPr>
          <a:xfrm>
            <a:off x="12733981" y="4211400"/>
            <a:ext cx="8541783" cy="7292767"/>
            <a:chOff x="12699" y="0"/>
            <a:chExt cx="8541781" cy="7292765"/>
          </a:xfrm>
        </p:grpSpPr>
        <p:pic>
          <p:nvPicPr>
            <p:cNvPr id="3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77100" y="6218727"/>
              <a:ext cx="4541650" cy="1074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" name="Group"/>
            <p:cNvGrpSpPr/>
            <p:nvPr/>
          </p:nvGrpSpPr>
          <p:grpSpPr>
            <a:xfrm>
              <a:off x="12699" y="0"/>
              <a:ext cx="8541783" cy="5734813"/>
              <a:chOff x="12699" y="0"/>
              <a:chExt cx="8541781" cy="5734812"/>
            </a:xfrm>
          </p:grpSpPr>
          <p:grpSp>
            <p:nvGrpSpPr>
              <p:cNvPr id="37" name="Group"/>
              <p:cNvGrpSpPr/>
              <p:nvPr/>
            </p:nvGrpSpPr>
            <p:grpSpPr>
              <a:xfrm>
                <a:off x="12699" y="0"/>
                <a:ext cx="6859419" cy="5734813"/>
                <a:chOff x="12699" y="0"/>
                <a:chExt cx="6859417" cy="5734812"/>
              </a:xfrm>
            </p:grpSpPr>
            <p:pic>
              <p:nvPicPr>
                <p:cNvPr id="33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171445" y="0"/>
                  <a:ext cx="4700673" cy="35491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36" name="Group"/>
                <p:cNvGrpSpPr/>
                <p:nvPr/>
              </p:nvGrpSpPr>
              <p:grpSpPr>
                <a:xfrm>
                  <a:off x="12699" y="1629037"/>
                  <a:ext cx="2512247" cy="4105776"/>
                  <a:chOff x="12699" y="25400"/>
                  <a:chExt cx="2512245" cy="4105775"/>
                </a:xfrm>
              </p:grpSpPr>
              <p:pic>
                <p:nvPicPr>
                  <p:cNvPr id="34" name="unnamed-2.png" descr="unnamed-2.png"/>
                  <p:cNvPicPr>
                    <a:picLocks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12700" y="25400"/>
                    <a:ext cx="2512246" cy="2499546"/>
                  </a:xfrm>
                  <a:prstGeom prst="rect">
                    <a:avLst/>
                  </a:prstGeom>
                  <a:effectLst>
                    <a:outerShdw blurRad="139700" dir="4441067" rotWithShape="0">
                      <a:srgbClr val="000000">
                        <a:alpha val="49873"/>
                      </a:srgbClr>
                    </a:outerShdw>
                  </a:effectLst>
                </p:spPr>
              </p:pic>
              <p:sp>
                <p:nvSpPr>
                  <p:cNvPr id="35" name="Nike…"/>
                  <p:cNvSpPr txBox="1"/>
                  <p:nvPr/>
                </p:nvSpPr>
                <p:spPr>
                  <a:xfrm>
                    <a:off x="12699" y="2706235"/>
                    <a:ext cx="2512247" cy="14249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t">
                    <a:spAutoFit/>
                  </a:bodyPr>
                  <a:lstStyle/>
                  <a:p>
                    <a:pPr>
                      <a:defRPr sz="2900" spc="621"/>
                    </a:pPr>
                    <a:r>
                      <a:t>Nike </a:t>
                    </a:r>
                  </a:p>
                  <a:p>
                    <a:pPr>
                      <a:defRPr sz="2900" spc="621"/>
                    </a:pPr>
                    <a:r>
                      <a:t>Running </a:t>
                    </a:r>
                  </a:p>
                  <a:p>
                    <a:pPr>
                      <a:defRPr sz="2900" spc="621"/>
                    </a:pPr>
                    <a:r>
                      <a:t>Club</a:t>
                    </a:r>
                  </a:p>
                </p:txBody>
              </p:sp>
            </p:grpSp>
          </p:grpSp>
          <p:pic>
            <p:nvPicPr>
              <p:cNvPr id="3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467" t="6190" r="2063" b="9655"/>
              <a:stretch>
                <a:fillRect/>
              </a:stretch>
            </p:blipFill>
            <p:spPr>
              <a:xfrm>
                <a:off x="2829814" y="4323168"/>
                <a:ext cx="5724668" cy="11878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457200" dist="87962" dir="4681067" rotWithShape="0">
                  <a:srgbClr val="000000">
                    <a:alpha val="7626"/>
                  </a:srgbClr>
                </a:outerShdw>
              </a:effectLst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1900" y="3892550"/>
            <a:ext cx="1816100" cy="16129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Group"/>
          <p:cNvSpPr txBox="1"/>
          <p:nvPr/>
        </p:nvSpPr>
        <p:spPr>
          <a:xfrm>
            <a:off x="3647561" y="5122157"/>
            <a:ext cx="7481433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 spc="750"/>
            </a:lvl1pPr>
          </a:lstStyle>
          <a:p>
            <a:r>
              <a:t>시스템 설계</a:t>
            </a:r>
          </a:p>
        </p:txBody>
      </p:sp>
      <p:grpSp>
        <p:nvGrpSpPr>
          <p:cNvPr id="218" name="Group"/>
          <p:cNvGrpSpPr/>
          <p:nvPr/>
        </p:nvGrpSpPr>
        <p:grpSpPr>
          <a:xfrm>
            <a:off x="5291948" y="4827856"/>
            <a:ext cx="11309828" cy="6883361"/>
            <a:chOff x="0" y="1033934"/>
            <a:chExt cx="11309827" cy="6883359"/>
          </a:xfrm>
        </p:grpSpPr>
        <p:sp>
          <p:nvSpPr>
            <p:cNvPr id="200" name="Line"/>
            <p:cNvSpPr/>
            <p:nvPr/>
          </p:nvSpPr>
          <p:spPr>
            <a:xfrm>
              <a:off x="7146484" y="4979404"/>
              <a:ext cx="1" cy="1104018"/>
            </a:xfrm>
            <a:prstGeom prst="line">
              <a:avLst/>
            </a:prstGeom>
            <a:noFill/>
            <a:ln w="38100" cap="flat">
              <a:solidFill>
                <a:srgbClr val="FF93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  <p:grpSp>
          <p:nvGrpSpPr>
            <p:cNvPr id="217" name="Group"/>
            <p:cNvGrpSpPr/>
            <p:nvPr/>
          </p:nvGrpSpPr>
          <p:grpSpPr>
            <a:xfrm>
              <a:off x="0" y="1033934"/>
              <a:ext cx="11309828" cy="6883361"/>
              <a:chOff x="0" y="1033934"/>
              <a:chExt cx="11309827" cy="6883359"/>
            </a:xfrm>
          </p:grpSpPr>
          <p:pic>
            <p:nvPicPr>
              <p:cNvPr id="20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993396" y="2744993"/>
                <a:ext cx="2306177" cy="22220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2" name="Line"/>
              <p:cNvSpPr/>
              <p:nvPr/>
            </p:nvSpPr>
            <p:spPr>
              <a:xfrm flipV="1">
                <a:off x="7661921" y="1405805"/>
                <a:ext cx="3647907" cy="1867574"/>
              </a:xfrm>
              <a:prstGeom prst="line">
                <a:avLst/>
              </a:prstGeom>
              <a:noFill/>
              <a:ln w="38100" cap="flat">
                <a:solidFill>
                  <a:srgbClr val="FF93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600" b="0">
                    <a:solidFill>
                      <a:srgbClr val="7F7F7F"/>
                    </a:solidFill>
                  </a:defRPr>
                </a:pPr>
                <a:endParaRPr/>
              </a:p>
            </p:txBody>
          </p:sp>
          <p:sp>
            <p:nvSpPr>
              <p:cNvPr id="203" name="Request (RESTful , GET)"/>
              <p:cNvSpPr txBox="1"/>
              <p:nvPr/>
            </p:nvSpPr>
            <p:spPr>
              <a:xfrm>
                <a:off x="8441369" y="2591065"/>
                <a:ext cx="2087470" cy="10734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lnSpc>
                    <a:spcPts val="3600"/>
                  </a:lnSpc>
                  <a:defRPr sz="1700"/>
                </a:pPr>
                <a:r>
                  <a:t>Request</a:t>
                </a:r>
                <a:br/>
                <a:r>
                  <a:t>(RESTful , GET)</a:t>
                </a:r>
              </a:p>
            </p:txBody>
          </p:sp>
          <p:sp>
            <p:nvSpPr>
              <p:cNvPr id="204" name="Line"/>
              <p:cNvSpPr/>
              <p:nvPr/>
            </p:nvSpPr>
            <p:spPr>
              <a:xfrm flipH="1">
                <a:off x="7538563" y="1033934"/>
                <a:ext cx="3666034" cy="1898478"/>
              </a:xfrm>
              <a:prstGeom prst="line">
                <a:avLst/>
              </a:prstGeom>
              <a:noFill/>
              <a:ln w="38100" cap="flat">
                <a:solidFill>
                  <a:srgbClr val="FF93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600" b="0">
                    <a:solidFill>
                      <a:srgbClr val="7F7F7F"/>
                    </a:solidFill>
                  </a:defRPr>
                </a:pPr>
                <a:endParaRPr/>
              </a:p>
            </p:txBody>
          </p:sp>
          <p:sp>
            <p:nvSpPr>
              <p:cNvPr id="205" name="Response"/>
              <p:cNvSpPr txBox="1"/>
              <p:nvPr/>
            </p:nvSpPr>
            <p:spPr>
              <a:xfrm>
                <a:off x="8375408" y="1373762"/>
                <a:ext cx="1169730" cy="1204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lnSpc>
                    <a:spcPts val="3600"/>
                  </a:lnSpc>
                  <a:defRPr sz="1700"/>
                </a:pPr>
                <a:r>
                  <a:t>Response</a:t>
                </a:r>
              </a:p>
              <a:p>
                <a:pPr algn="ctr">
                  <a:lnSpc>
                    <a:spcPts val="3600"/>
                  </a:lnSpc>
                  <a:defRPr sz="1700"/>
                </a:pPr>
                <a:br/>
                <a:endParaRPr/>
              </a:p>
            </p:txBody>
          </p:sp>
          <p:sp>
            <p:nvSpPr>
              <p:cNvPr id="206" name="parse JSON data"/>
              <p:cNvSpPr txBox="1"/>
              <p:nvPr/>
            </p:nvSpPr>
            <p:spPr>
              <a:xfrm>
                <a:off x="6012283" y="2049284"/>
                <a:ext cx="1859552" cy="12045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lnSpc>
                    <a:spcPts val="3600"/>
                  </a:lnSpc>
                  <a:defRPr sz="1700"/>
                </a:pPr>
                <a:r>
                  <a:t>parse JSON data</a:t>
                </a:r>
              </a:p>
              <a:p>
                <a:pPr algn="ctr">
                  <a:lnSpc>
                    <a:spcPts val="3600"/>
                  </a:lnSpc>
                  <a:defRPr sz="1700"/>
                </a:pPr>
                <a:br/>
                <a:endParaRPr/>
              </a:p>
            </p:txBody>
          </p:sp>
          <p:grpSp>
            <p:nvGrpSpPr>
              <p:cNvPr id="209" name="Group"/>
              <p:cNvGrpSpPr/>
              <p:nvPr/>
            </p:nvGrpSpPr>
            <p:grpSpPr>
              <a:xfrm>
                <a:off x="6478515" y="6210101"/>
                <a:ext cx="1335937" cy="1707194"/>
                <a:chOff x="0" y="0"/>
                <a:chExt cx="1335936" cy="1707193"/>
              </a:xfrm>
            </p:grpSpPr>
            <p:pic>
              <p:nvPicPr>
                <p:cNvPr id="20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r="2339"/>
                <a:stretch>
                  <a:fillRect/>
                </a:stretch>
              </p:blipFill>
              <p:spPr>
                <a:xfrm>
                  <a:off x="0" y="0"/>
                  <a:ext cx="1335937" cy="17071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08" name="SQLite"/>
                <p:cNvSpPr txBox="1"/>
                <p:nvPr/>
              </p:nvSpPr>
              <p:spPr>
                <a:xfrm>
                  <a:off x="182403" y="999007"/>
                  <a:ext cx="971075" cy="548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noAutofit/>
                </a:bodyPr>
                <a:lstStyle>
                  <a:lvl1pPr algn="ctr">
                    <a:lnSpc>
                      <a:spcPts val="3600"/>
                    </a:lnSpc>
                    <a:defRPr sz="1700"/>
                  </a:lvl1pPr>
                </a:lstStyle>
                <a:p>
                  <a:r>
                    <a:t>SQLite</a:t>
                  </a:r>
                </a:p>
              </p:txBody>
            </p:sp>
          </p:grpSp>
          <p:sp>
            <p:nvSpPr>
              <p:cNvPr id="210" name="Line"/>
              <p:cNvSpPr/>
              <p:nvPr/>
            </p:nvSpPr>
            <p:spPr>
              <a:xfrm>
                <a:off x="3187107" y="3855997"/>
                <a:ext cx="2952709" cy="1"/>
              </a:xfrm>
              <a:prstGeom prst="line">
                <a:avLst/>
              </a:prstGeom>
              <a:noFill/>
              <a:ln w="38100" cap="flat">
                <a:solidFill>
                  <a:srgbClr val="FF9300"/>
                </a:solidFill>
                <a:prstDash val="solid"/>
                <a:miter lim="800000"/>
                <a:headEnd type="triangle" w="med" len="med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600" b="0">
                    <a:solidFill>
                      <a:srgbClr val="7F7F7F"/>
                    </a:solidFill>
                  </a:defRPr>
                </a:pPr>
                <a:endParaRPr/>
              </a:p>
            </p:txBody>
          </p:sp>
          <p:grpSp>
            <p:nvGrpSpPr>
              <p:cNvPr id="213" name="Group"/>
              <p:cNvGrpSpPr/>
              <p:nvPr/>
            </p:nvGrpSpPr>
            <p:grpSpPr>
              <a:xfrm>
                <a:off x="0" y="3472788"/>
                <a:ext cx="2380647" cy="766420"/>
                <a:chOff x="0" y="0"/>
                <a:chExt cx="2380646" cy="766418"/>
              </a:xfrm>
            </p:grpSpPr>
            <p:pic>
              <p:nvPicPr>
                <p:cNvPr id="211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l="8982" t="9640" r="70713" b="43545"/>
                <a:stretch>
                  <a:fillRect/>
                </a:stretch>
              </p:blipFill>
              <p:spPr>
                <a:xfrm>
                  <a:off x="0" y="0"/>
                  <a:ext cx="634026" cy="766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2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l="31014" t="9640" r="14778" b="48183"/>
                <a:stretch>
                  <a:fillRect/>
                </a:stretch>
              </p:blipFill>
              <p:spPr>
                <a:xfrm>
                  <a:off x="687963" y="0"/>
                  <a:ext cx="1692684" cy="69049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1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40739" t="53893" r="43302" b="15639"/>
              <a:stretch>
                <a:fillRect/>
              </a:stretch>
            </p:blipFill>
            <p:spPr>
              <a:xfrm>
                <a:off x="2597088" y="3566654"/>
                <a:ext cx="578049" cy="5786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" name="길정보 데이터 업데이트 확인 후…"/>
              <p:cNvSpPr txBox="1"/>
              <p:nvPr/>
            </p:nvSpPr>
            <p:spPr>
              <a:xfrm>
                <a:off x="4770954" y="5100158"/>
                <a:ext cx="2297809" cy="1579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lnSpc>
                    <a:spcPts val="3600"/>
                  </a:lnSpc>
                  <a:defRPr sz="1400"/>
                </a:pPr>
                <a:r>
                  <a:t>길정보 데이터 업데이트 확인 후 </a:t>
                </a:r>
              </a:p>
              <a:p>
                <a:pPr algn="ctr">
                  <a:lnSpc>
                    <a:spcPts val="3600"/>
                  </a:lnSpc>
                  <a:defRPr sz="1400"/>
                </a:pPr>
                <a:r>
                  <a:t>로컬 데이터베이스 업데이트</a:t>
                </a:r>
              </a:p>
              <a:p>
                <a:pPr algn="ctr">
                  <a:lnSpc>
                    <a:spcPts val="3600"/>
                  </a:lnSpc>
                  <a:defRPr sz="1400"/>
                </a:pPr>
                <a:br/>
                <a:endParaRPr/>
              </a:p>
            </p:txBody>
          </p:sp>
          <p:sp>
            <p:nvSpPr>
              <p:cNvPr id="216" name="realtime database"/>
              <p:cNvSpPr txBox="1"/>
              <p:nvPr/>
            </p:nvSpPr>
            <p:spPr>
              <a:xfrm>
                <a:off x="1699388" y="2955899"/>
                <a:ext cx="2373250" cy="1204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lnSpc>
                    <a:spcPts val="3600"/>
                  </a:lnSpc>
                  <a:defRPr sz="1700"/>
                </a:lvl1pPr>
              </a:lstStyle>
              <a:p>
                <a:r>
                  <a:t>realtime database</a:t>
                </a:r>
              </a:p>
            </p:txBody>
          </p:sp>
        </p:grpSp>
      </p:grpSp>
      <p:sp>
        <p:nvSpPr>
          <p:cNvPr id="219" name="API"/>
          <p:cNvSpPr txBox="1"/>
          <p:nvPr/>
        </p:nvSpPr>
        <p:spPr>
          <a:xfrm>
            <a:off x="16795084" y="5160362"/>
            <a:ext cx="1169730" cy="120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lnSpc>
                <a:spcPts val="3600"/>
              </a:lnSpc>
              <a:defRPr sz="1700"/>
            </a:pPr>
            <a:r>
              <a:t>API</a:t>
            </a:r>
          </a:p>
          <a:p>
            <a:pPr algn="ctr">
              <a:lnSpc>
                <a:spcPts val="3600"/>
              </a:lnSpc>
              <a:defRPr sz="1700"/>
            </a:pPr>
            <a:br/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092EB0-6519-AF4B-854A-69296D0AE69E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28" name="01">
              <a:extLst>
                <a:ext uri="{FF2B5EF4-FFF2-40B4-BE49-F238E27FC236}">
                  <a16:creationId xmlns:a16="http://schemas.microsoft.com/office/drawing/2014/main" id="{6A4AD80A-3BB9-8F43-A239-DA4364EA6702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29" name="프로젝트 개요">
              <a:extLst>
                <a:ext uri="{FF2B5EF4-FFF2-40B4-BE49-F238E27FC236}">
                  <a16:creationId xmlns:a16="http://schemas.microsoft.com/office/drawing/2014/main" id="{70A81495-EA0C-7741-9178-9B9BDEC2D495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D2F8DB4D-60EB-424F-86A6-084B4162CEC3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"/>
          <p:cNvGrpSpPr/>
          <p:nvPr/>
        </p:nvGrpSpPr>
        <p:grpSpPr>
          <a:xfrm>
            <a:off x="3504529" y="5057161"/>
            <a:ext cx="7481435" cy="4640613"/>
            <a:chOff x="0" y="0"/>
            <a:chExt cx="7481433" cy="4640611"/>
          </a:xfrm>
        </p:grpSpPr>
        <p:sp>
          <p:nvSpPr>
            <p:cNvPr id="223" name="데이터베이스 설계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데이터베이스 설계</a:t>
              </a:r>
            </a:p>
          </p:txBody>
        </p:sp>
        <p:sp>
          <p:nvSpPr>
            <p:cNvPr id="224" name="firebase 데이터 구조 공부  tree 구조, 기존 관계형 데이터베이스 모델과 다른점 존재"/>
            <p:cNvSpPr txBox="1"/>
            <p:nvPr/>
          </p:nvSpPr>
          <p:spPr>
            <a:xfrm>
              <a:off x="0" y="1354594"/>
              <a:ext cx="7481434" cy="3286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firebase 데이터 구조 공부 </a:t>
              </a:r>
              <a:br/>
              <a:r>
                <a:t>tree 구조, 기존 관계형 데이터베이스 모델과 다른점 존재</a:t>
              </a:r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pic>
        <p:nvPicPr>
          <p:cNvPr id="227" name="0_0.png" descr="0_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4629" y="4471956"/>
            <a:ext cx="9805541" cy="6427500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137B67-5F5E-D546-8BC8-4B98F2230BB2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0" name="01">
              <a:extLst>
                <a:ext uri="{FF2B5EF4-FFF2-40B4-BE49-F238E27FC236}">
                  <a16:creationId xmlns:a16="http://schemas.microsoft.com/office/drawing/2014/main" id="{BAB25AD7-B551-6443-90F8-D4FE8220FE51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1" name="프로젝트 개요">
              <a:extLst>
                <a:ext uri="{FF2B5EF4-FFF2-40B4-BE49-F238E27FC236}">
                  <a16:creationId xmlns:a16="http://schemas.microsoft.com/office/drawing/2014/main" id="{493EE286-5DFD-FF4B-9C87-4E1CC48F9B84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67BD3E15-9AC4-8743-BBCA-968F25E46F69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"/>
          <p:cNvGrpSpPr/>
          <p:nvPr/>
        </p:nvGrpSpPr>
        <p:grpSpPr>
          <a:xfrm>
            <a:off x="3504529" y="5057161"/>
            <a:ext cx="7481435" cy="5193063"/>
            <a:chOff x="0" y="0"/>
            <a:chExt cx="7481433" cy="5193061"/>
          </a:xfrm>
        </p:grpSpPr>
        <p:sp>
          <p:nvSpPr>
            <p:cNvPr id="231" name="클래스 설계 3/20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클래스 설계 3/20</a:t>
              </a:r>
            </a:p>
          </p:txBody>
        </p:sp>
        <p:sp>
          <p:nvSpPr>
            <p:cNvPr id="232" name="usecase 기반으로 클래스 설계…"/>
            <p:cNvSpPr txBox="1"/>
            <p:nvPr/>
          </p:nvSpPr>
          <p:spPr>
            <a:xfrm>
              <a:off x="0" y="1354594"/>
              <a:ext cx="7481434" cy="38384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usecase 기반으로 클래스 설계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개발을 진행하면서 추가적인 함수, 클래스 구현</a:t>
              </a:r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src/main 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pic>
        <p:nvPicPr>
          <p:cNvPr id="235" name="ClassDiagramTree_20180320_이연재.png" descr="ClassDiagramTree_20180320_이연재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5154" y="3001311"/>
            <a:ext cx="7481434" cy="9304763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23046"/>
              </a:srgbClr>
            </a:outerShdw>
          </a:effectLst>
        </p:spPr>
      </p:pic>
      <p:sp>
        <p:nvSpPr>
          <p:cNvPr id="236" name="Line"/>
          <p:cNvSpPr/>
          <p:nvPr/>
        </p:nvSpPr>
        <p:spPr>
          <a:xfrm>
            <a:off x="6555763" y="8402150"/>
            <a:ext cx="5879488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 sz="3600" b="0">
                <a:solidFill>
                  <a:srgbClr val="7F7F7F"/>
                </a:solidFill>
              </a:defRPr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299F93-F311-AD44-A2F1-41EFFE8959F7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1" name="01">
              <a:extLst>
                <a:ext uri="{FF2B5EF4-FFF2-40B4-BE49-F238E27FC236}">
                  <a16:creationId xmlns:a16="http://schemas.microsoft.com/office/drawing/2014/main" id="{F9CEEF69-2B9D-614D-AB09-B8600B8EE042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2" name="프로젝트 개요">
              <a:extLst>
                <a:ext uri="{FF2B5EF4-FFF2-40B4-BE49-F238E27FC236}">
                  <a16:creationId xmlns:a16="http://schemas.microsoft.com/office/drawing/2014/main" id="{D9FC74BA-1FAD-EB49-B458-BD0552A1ACE9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3C654487-43EA-B44A-A44F-B65571CE07E3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ClassDiagram_20180327_이연재.jpg" descr="ClassDiagram_20180327_이연재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033" y="3007119"/>
            <a:ext cx="20616301" cy="1036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ounded Rectangle"/>
          <p:cNvSpPr/>
          <p:nvPr/>
        </p:nvSpPr>
        <p:spPr>
          <a:xfrm>
            <a:off x="6859702" y="8048183"/>
            <a:ext cx="3350240" cy="1760277"/>
          </a:xfrm>
          <a:prstGeom prst="roundRect">
            <a:avLst>
              <a:gd name="adj" fmla="val 15000"/>
            </a:avLst>
          </a:prstGeom>
          <a:ln w="38100">
            <a:solidFill>
              <a:srgbClr val="FF7E79"/>
            </a:solidFill>
            <a:miter/>
          </a:ln>
        </p:spPr>
        <p:txBody>
          <a:bodyPr lIns="45719" rIns="45719" anchor="ctr"/>
          <a:lstStyle/>
          <a:p>
            <a:pPr>
              <a:defRPr sz="3600" b="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243" name="Rounded Rectangle"/>
          <p:cNvSpPr/>
          <p:nvPr/>
        </p:nvSpPr>
        <p:spPr>
          <a:xfrm>
            <a:off x="2896982" y="7044942"/>
            <a:ext cx="3252710" cy="4222693"/>
          </a:xfrm>
          <a:prstGeom prst="roundRect">
            <a:avLst>
              <a:gd name="adj" fmla="val 6614"/>
            </a:avLst>
          </a:prstGeom>
          <a:ln w="38100">
            <a:solidFill>
              <a:srgbClr val="FF7E79"/>
            </a:solidFill>
            <a:miter/>
          </a:ln>
        </p:spPr>
        <p:txBody>
          <a:bodyPr lIns="45719" rIns="45719" anchor="ctr"/>
          <a:lstStyle/>
          <a:p>
            <a:pPr>
              <a:defRPr sz="3600" b="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244" name="Rounded Rectangle"/>
          <p:cNvSpPr/>
          <p:nvPr/>
        </p:nvSpPr>
        <p:spPr>
          <a:xfrm>
            <a:off x="16113611" y="2738447"/>
            <a:ext cx="7294065" cy="4398785"/>
          </a:xfrm>
          <a:prstGeom prst="roundRect">
            <a:avLst>
              <a:gd name="adj" fmla="val 6003"/>
            </a:avLst>
          </a:prstGeom>
          <a:ln w="38100">
            <a:solidFill>
              <a:srgbClr val="FF7E79"/>
            </a:solidFill>
            <a:miter/>
          </a:ln>
        </p:spPr>
        <p:txBody>
          <a:bodyPr lIns="45719" rIns="45719" anchor="ctr"/>
          <a:lstStyle/>
          <a:p>
            <a:pPr>
              <a:defRPr sz="3600" b="0">
                <a:solidFill>
                  <a:srgbClr val="7F7F7F"/>
                </a:solidFill>
              </a:defRPr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E7891B-78AB-FD4E-A8C4-E9FFE07B6255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0" name="01">
              <a:extLst>
                <a:ext uri="{FF2B5EF4-FFF2-40B4-BE49-F238E27FC236}">
                  <a16:creationId xmlns:a16="http://schemas.microsoft.com/office/drawing/2014/main" id="{815085F2-1CDC-574C-AE56-C7C7688E186C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1" name="프로젝트 개요">
              <a:extLst>
                <a:ext uri="{FF2B5EF4-FFF2-40B4-BE49-F238E27FC236}">
                  <a16:creationId xmlns:a16="http://schemas.microsoft.com/office/drawing/2014/main" id="{6886304B-55AA-A546-9F8D-1CC34DC781A2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491C1179-392E-8942-9516-BB6DD3833BC5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"/>
          <p:cNvGrpSpPr/>
          <p:nvPr/>
        </p:nvGrpSpPr>
        <p:grpSpPr>
          <a:xfrm>
            <a:off x="3504529" y="5057161"/>
            <a:ext cx="7481435" cy="7466889"/>
            <a:chOff x="0" y="0"/>
            <a:chExt cx="7481433" cy="7466887"/>
          </a:xfrm>
        </p:grpSpPr>
        <p:sp>
          <p:nvSpPr>
            <p:cNvPr id="248" name="레이아웃 xml 설계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레이아웃 xml 설계</a:t>
              </a:r>
            </a:p>
          </p:txBody>
        </p:sp>
        <p:sp>
          <p:nvSpPr>
            <p:cNvPr id="249" name="달리기 메인 화면 레이아웃 설계…"/>
            <p:cNvSpPr txBox="1"/>
            <p:nvPr/>
          </p:nvSpPr>
          <p:spPr>
            <a:xfrm>
              <a:off x="0" y="1354594"/>
              <a:ext cx="7481434" cy="6112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달리기 메인 화면 레이아웃 설계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날씨정보 받아오기</a:t>
              </a:r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위치정보, 날씨정보를 일정 주기로 업데이트하는 기능이 추가 되어야함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8799" y="3943705"/>
            <a:ext cx="4794814" cy="7696347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20740"/>
              </a:srgbClr>
            </a:outerShdw>
          </a:effectLst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367" r="32086"/>
          <a:stretch>
            <a:fillRect/>
          </a:stretch>
        </p:blipFill>
        <p:spPr>
          <a:xfrm>
            <a:off x="3771207" y="8083656"/>
            <a:ext cx="9651702" cy="990597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25387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D14D51-DE41-F943-8FA1-032580BE8196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1" name="01">
              <a:extLst>
                <a:ext uri="{FF2B5EF4-FFF2-40B4-BE49-F238E27FC236}">
                  <a16:creationId xmlns:a16="http://schemas.microsoft.com/office/drawing/2014/main" id="{E0AA0DAF-FA15-0348-8FFC-F8CBECDA5213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2" name="프로젝트 개요">
              <a:extLst>
                <a:ext uri="{FF2B5EF4-FFF2-40B4-BE49-F238E27FC236}">
                  <a16:creationId xmlns:a16="http://schemas.microsoft.com/office/drawing/2014/main" id="{F3C01E1E-844F-EF49-A5C0-D5312C18D9AF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1113FF51-ED70-A344-8FC7-1B1590C04C52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"/>
          <p:cNvGrpSpPr/>
          <p:nvPr/>
        </p:nvGrpSpPr>
        <p:grpSpPr>
          <a:xfrm>
            <a:off x="3504529" y="5057161"/>
            <a:ext cx="7481435" cy="4640613"/>
            <a:chOff x="0" y="0"/>
            <a:chExt cx="7481433" cy="4640611"/>
          </a:xfrm>
        </p:grpSpPr>
        <p:sp>
          <p:nvSpPr>
            <p:cNvPr id="257" name="레이아웃 xml 설계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레이아웃 xml 설계</a:t>
              </a:r>
            </a:p>
          </p:txBody>
        </p:sp>
        <p:sp>
          <p:nvSpPr>
            <p:cNvPr id="258" name="코스추천 레이아웃 설계…"/>
            <p:cNvSpPr txBox="1"/>
            <p:nvPr/>
          </p:nvSpPr>
          <p:spPr>
            <a:xfrm>
              <a:off x="0" y="1354594"/>
              <a:ext cx="7481434" cy="3286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코스추천 레이아웃 설계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recycler view 적용</a:t>
              </a:r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sp>
        <p:nvSpPr>
          <p:cNvPr id="261" name="주간 계획 - 통계 화면 레이아웃 설계 - 하단 네비게이션바 화면 전환 기능 구현…"/>
          <p:cNvSpPr txBox="1"/>
          <p:nvPr/>
        </p:nvSpPr>
        <p:spPr>
          <a:xfrm>
            <a:off x="15648015" y="5821448"/>
            <a:ext cx="7481434" cy="445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주간 계획</a:t>
            </a:r>
            <a:br/>
            <a:r>
              <a:t>- 통계 화면 레이아웃 설계</a:t>
            </a:r>
            <a:br/>
            <a:r>
              <a:t>- 하단 네비게이션바 화면 전환 기능 구현</a:t>
            </a:r>
          </a:p>
          <a:p>
            <a:pPr lvl="1" indent="228600">
              <a:lnSpc>
                <a:spcPct val="150000"/>
              </a:lnSpc>
              <a:defRPr sz="2400"/>
            </a:pPr>
            <a:r>
              <a:t>- CourseViewHoder, CourseAdapter 구현 후 테스트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2885" y="2672987"/>
            <a:ext cx="5805530" cy="9408961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20748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132ED5C-E81E-1F49-A002-D95924EA37F6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1" name="01">
              <a:extLst>
                <a:ext uri="{FF2B5EF4-FFF2-40B4-BE49-F238E27FC236}">
                  <a16:creationId xmlns:a16="http://schemas.microsoft.com/office/drawing/2014/main" id="{E0B8A87C-5180-1746-8F02-9F9BF9AB6EE3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2" name="프로젝트 개요">
              <a:extLst>
                <a:ext uri="{FF2B5EF4-FFF2-40B4-BE49-F238E27FC236}">
                  <a16:creationId xmlns:a16="http://schemas.microsoft.com/office/drawing/2014/main" id="{9F6AD941-0175-5244-8DA8-2FED438DE6C1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6F424016-4C0F-AD4D-8F6F-02190B76CB7E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"/>
          <p:cNvGrpSpPr/>
          <p:nvPr/>
        </p:nvGrpSpPr>
        <p:grpSpPr>
          <a:xfrm>
            <a:off x="3504529" y="5057161"/>
            <a:ext cx="7481435" cy="4640613"/>
            <a:chOff x="0" y="0"/>
            <a:chExt cx="7481433" cy="4640611"/>
          </a:xfrm>
        </p:grpSpPr>
        <p:sp>
          <p:nvSpPr>
            <p:cNvPr id="266" name="레이아웃 xml 설계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레이아웃 xml 설계</a:t>
              </a:r>
            </a:p>
          </p:txBody>
        </p:sp>
        <p:sp>
          <p:nvSpPr>
            <p:cNvPr id="267" name="코스추천 레이아웃 설계…"/>
            <p:cNvSpPr txBox="1"/>
            <p:nvPr/>
          </p:nvSpPr>
          <p:spPr>
            <a:xfrm>
              <a:off x="0" y="1354594"/>
              <a:ext cx="7481434" cy="3286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코스추천 레이아웃 설계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recycler view 적용</a:t>
              </a:r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1917" y="3232957"/>
            <a:ext cx="5747467" cy="9232631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12747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83EA9F-E8DB-804F-ADCE-6631761D56C7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0" name="01">
              <a:extLst>
                <a:ext uri="{FF2B5EF4-FFF2-40B4-BE49-F238E27FC236}">
                  <a16:creationId xmlns:a16="http://schemas.microsoft.com/office/drawing/2014/main" id="{0BDF3AE6-38FF-AF41-ADD2-515899BF6FD5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1" name="프로젝트 개요">
              <a:extLst>
                <a:ext uri="{FF2B5EF4-FFF2-40B4-BE49-F238E27FC236}">
                  <a16:creationId xmlns:a16="http://schemas.microsoft.com/office/drawing/2014/main" id="{3591DB38-5237-A04B-9430-034ED99C42E2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11B8E5FA-E803-E944-8854-66F4FAAE173D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"/>
          <p:cNvGrpSpPr/>
          <p:nvPr/>
        </p:nvGrpSpPr>
        <p:grpSpPr>
          <a:xfrm>
            <a:off x="3504529" y="5057161"/>
            <a:ext cx="7481435" cy="4640613"/>
            <a:chOff x="0" y="0"/>
            <a:chExt cx="7481433" cy="4640611"/>
          </a:xfrm>
        </p:grpSpPr>
        <p:sp>
          <p:nvSpPr>
            <p:cNvPr id="274" name="레이아웃 xml 설계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레이아웃 xml 설계</a:t>
              </a:r>
            </a:p>
          </p:txBody>
        </p:sp>
        <p:sp>
          <p:nvSpPr>
            <p:cNvPr id="275" name="코스추천 레이아웃 설계…"/>
            <p:cNvSpPr txBox="1"/>
            <p:nvPr/>
          </p:nvSpPr>
          <p:spPr>
            <a:xfrm>
              <a:off x="0" y="1354594"/>
              <a:ext cx="7481434" cy="3286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코스추천 레이아웃 설계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recycler view 적용</a:t>
              </a:r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6134" y="3484291"/>
            <a:ext cx="5699033" cy="9129257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18488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3BDBB62-DEEC-8046-A3EE-29BB183F778F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0" name="01">
              <a:extLst>
                <a:ext uri="{FF2B5EF4-FFF2-40B4-BE49-F238E27FC236}">
                  <a16:creationId xmlns:a16="http://schemas.microsoft.com/office/drawing/2014/main" id="{0F7EE814-BBBA-6E4F-8127-BAE3E2E80340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1" name="프로젝트 개요">
              <a:extLst>
                <a:ext uri="{FF2B5EF4-FFF2-40B4-BE49-F238E27FC236}">
                  <a16:creationId xmlns:a16="http://schemas.microsoft.com/office/drawing/2014/main" id="{55C44EAC-B1FB-1B4B-86D8-621926DC35A7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3D2D6456-BCD4-534F-B4FF-5CCF558B170E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"/>
          <p:cNvGrpSpPr/>
          <p:nvPr/>
        </p:nvGrpSpPr>
        <p:grpSpPr>
          <a:xfrm>
            <a:off x="3504529" y="5057161"/>
            <a:ext cx="7481435" cy="7498902"/>
            <a:chOff x="0" y="0"/>
            <a:chExt cx="7481433" cy="7498900"/>
          </a:xfrm>
        </p:grpSpPr>
        <p:sp>
          <p:nvSpPr>
            <p:cNvPr id="282" name="유즈케이스 중요도 순으로 개발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유즈케이스 중요도 순으로 개발</a:t>
              </a:r>
            </a:p>
          </p:txBody>
        </p:sp>
        <p:sp>
          <p:nvSpPr>
            <p:cNvPr id="283" name="달리기 모드(운동기록 측정)…"/>
            <p:cNvSpPr txBox="1"/>
            <p:nvPr/>
          </p:nvSpPr>
          <p:spPr>
            <a:xfrm>
              <a:off x="0" y="1354594"/>
              <a:ext cx="7481434" cy="6144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20842" indent="-320842">
                <a:lnSpc>
                  <a:spcPct val="150000"/>
                </a:lnSpc>
                <a:buSzPct val="100000"/>
                <a:buAutoNum type="arabicPeriod"/>
                <a:defRPr sz="2400"/>
              </a:pPr>
              <a:r>
                <a:t>달리기 모드(운동기록 측정)</a:t>
              </a:r>
            </a:p>
            <a:p>
              <a:pPr marL="320842" indent="-320842">
                <a:lnSpc>
                  <a:spcPct val="150000"/>
                </a:lnSpc>
                <a:buSzPct val="100000"/>
                <a:buAutoNum type="arabicPeriod"/>
                <a:defRPr sz="2400"/>
              </a:pPr>
              <a:r>
                <a:t>달리기 기록 확인</a:t>
              </a:r>
            </a:p>
            <a:p>
              <a:pPr marL="320842" indent="-320842">
                <a:lnSpc>
                  <a:spcPct val="150000"/>
                </a:lnSpc>
                <a:buSzPct val="100000"/>
                <a:buAutoNum type="arabicPeriod"/>
                <a:defRPr sz="2400"/>
              </a:pPr>
              <a:r>
                <a:t>통계</a:t>
              </a:r>
            </a:p>
            <a:p>
              <a:pPr marL="320842" indent="-320842">
                <a:lnSpc>
                  <a:spcPct val="150000"/>
                </a:lnSpc>
                <a:buSzPct val="100000"/>
                <a:buAutoNum type="arabicPeriod"/>
                <a:defRPr sz="2400"/>
              </a:pPr>
              <a:r>
                <a:t>코스 추천</a:t>
              </a:r>
            </a:p>
            <a:p>
              <a:pPr marL="320842" indent="-320842">
                <a:lnSpc>
                  <a:spcPct val="150000"/>
                </a:lnSpc>
                <a:buSzPct val="100000"/>
                <a:buAutoNum type="arabicPeriod"/>
                <a:defRPr sz="2400"/>
              </a:pPr>
              <a:r>
                <a:t>로그인 및 회원가입</a:t>
              </a:r>
            </a:p>
            <a:p>
              <a:pPr marL="320842" indent="-320842">
                <a:lnSpc>
                  <a:spcPct val="150000"/>
                </a:lnSpc>
                <a:buSzPct val="100000"/>
                <a:buAutoNum type="arabicPeriod"/>
                <a:defRPr sz="2400"/>
              </a:pPr>
              <a:r>
                <a:t>코스 추천 달리기</a:t>
              </a:r>
            </a:p>
            <a:p>
              <a:pPr marL="320842" indent="-320842">
                <a:lnSpc>
                  <a:spcPct val="150000"/>
                </a:lnSpc>
                <a:buSzPct val="100000"/>
                <a:buAutoNum type="arabicPeriod"/>
                <a:defRPr sz="2400"/>
              </a:pPr>
              <a:r>
                <a:t>날씨확인</a:t>
              </a:r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9C05549-FE7D-5346-8593-E9038DA977A8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9" name="01">
              <a:extLst>
                <a:ext uri="{FF2B5EF4-FFF2-40B4-BE49-F238E27FC236}">
                  <a16:creationId xmlns:a16="http://schemas.microsoft.com/office/drawing/2014/main" id="{317F3232-AEBF-DA46-BFF5-99027313AB31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0" name="프로젝트 개요">
              <a:extLst>
                <a:ext uri="{FF2B5EF4-FFF2-40B4-BE49-F238E27FC236}">
                  <a16:creationId xmlns:a16="http://schemas.microsoft.com/office/drawing/2014/main" id="{02B6158E-C453-9046-B6AA-794C272E9300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Risk Management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7E4E9A26-3471-BB4E-88A5-49DE488405AF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"/>
          <p:cNvGrpSpPr/>
          <p:nvPr/>
        </p:nvGrpSpPr>
        <p:grpSpPr>
          <a:xfrm>
            <a:off x="3504529" y="5057161"/>
            <a:ext cx="7481435" cy="4640613"/>
            <a:chOff x="0" y="0"/>
            <a:chExt cx="7481433" cy="4640611"/>
          </a:xfrm>
        </p:grpSpPr>
        <p:sp>
          <p:nvSpPr>
            <p:cNvPr id="289" name="레이아웃 xml 설계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레이아웃 xml 설계</a:t>
              </a:r>
            </a:p>
          </p:txBody>
        </p:sp>
        <p:sp>
          <p:nvSpPr>
            <p:cNvPr id="290" name="코스추천 레이아웃 설계…"/>
            <p:cNvSpPr txBox="1"/>
            <p:nvPr/>
          </p:nvSpPr>
          <p:spPr>
            <a:xfrm>
              <a:off x="0" y="1354594"/>
              <a:ext cx="7481434" cy="3286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코스추천 레이아웃 설계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recycler view 적용</a:t>
              </a:r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6DB2EB-2ECF-DF4E-B2FF-6242461D5184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9" name="01">
              <a:extLst>
                <a:ext uri="{FF2B5EF4-FFF2-40B4-BE49-F238E27FC236}">
                  <a16:creationId xmlns:a16="http://schemas.microsoft.com/office/drawing/2014/main" id="{1FA4243F-9BB1-2D4A-9281-B1ACC306F24A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0" name="프로젝트 개요">
              <a:extLst>
                <a:ext uri="{FF2B5EF4-FFF2-40B4-BE49-F238E27FC236}">
                  <a16:creationId xmlns:a16="http://schemas.microsoft.com/office/drawing/2014/main" id="{0FDF9BAA-0DE8-AA43-B518-D3B8F1E4A40D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F2906910-E484-904C-9D20-E25824F31CE4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"/>
          <p:cNvGrpSpPr/>
          <p:nvPr/>
        </p:nvGrpSpPr>
        <p:grpSpPr>
          <a:xfrm>
            <a:off x="3504529" y="5049163"/>
            <a:ext cx="7985365" cy="4233896"/>
            <a:chOff x="0" y="0"/>
            <a:chExt cx="7985363" cy="4233895"/>
          </a:xfrm>
        </p:grpSpPr>
        <p:sp>
          <p:nvSpPr>
            <p:cNvPr id="42" name="웨어러블 기기가 필요하지 않고, 운동기록 측정 및 관리에 필요한 기능을 제공하여 누구나 간편하게 사용 가능…"/>
            <p:cNvSpPr txBox="1"/>
            <p:nvPr/>
          </p:nvSpPr>
          <p:spPr>
            <a:xfrm>
              <a:off x="0" y="851839"/>
              <a:ext cx="7879275" cy="3382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웨어러블 기기가 필요하지 않고, 운동기록 측정 및 관리에 필요한 기능을 제공하여 누구나 간편하게 사용 가능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시민들의 운동 참여와 공공 시설 이용률 향상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공공영역을 넘어 사적 영역의 다양한 사회적•경제적 가치 창출 활동에 활용될 수 있는 잠재성 내재</a:t>
              </a:r>
            </a:p>
          </p:txBody>
        </p:sp>
        <p:sp>
          <p:nvSpPr>
            <p:cNvPr id="43" name="기대효과"/>
            <p:cNvSpPr txBox="1"/>
            <p:nvPr/>
          </p:nvSpPr>
          <p:spPr>
            <a:xfrm>
              <a:off x="0" y="0"/>
              <a:ext cx="7985364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500" spc="750"/>
              </a:lvl1pPr>
            </a:lstStyle>
            <a:p>
              <a:r>
                <a:t>기대효과</a:t>
              </a:r>
            </a:p>
          </p:txBody>
        </p:sp>
      </p:grpSp>
      <p:sp>
        <p:nvSpPr>
          <p:cNvPr id="48" name="JAVA, Android를 기반 앱 개발…"/>
          <p:cNvSpPr txBox="1"/>
          <p:nvPr/>
        </p:nvSpPr>
        <p:spPr>
          <a:xfrm>
            <a:off x="3504529" y="9661443"/>
            <a:ext cx="7481435" cy="660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JAVA, Android를 기반 앱 개발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공공데이터 포털에서 제공하는 open API 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Firebase 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SQLite</a:t>
            </a:r>
          </a:p>
          <a:p>
            <a:pPr>
              <a:lnSpc>
                <a:spcPct val="150000"/>
              </a:lnSpc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>
              <a:lnSpc>
                <a:spcPct val="150000"/>
              </a:lnSpc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</p:txBody>
      </p:sp>
      <p:grpSp>
        <p:nvGrpSpPr>
          <p:cNvPr id="57" name="Group"/>
          <p:cNvGrpSpPr/>
          <p:nvPr/>
        </p:nvGrpSpPr>
        <p:grpSpPr>
          <a:xfrm>
            <a:off x="12733981" y="4211400"/>
            <a:ext cx="8541783" cy="7292767"/>
            <a:chOff x="12699" y="0"/>
            <a:chExt cx="8541781" cy="7292765"/>
          </a:xfrm>
        </p:grpSpPr>
        <p:pic>
          <p:nvPicPr>
            <p:cNvPr id="4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77100" y="6218727"/>
              <a:ext cx="4541650" cy="1074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6" name="Group"/>
            <p:cNvGrpSpPr/>
            <p:nvPr/>
          </p:nvGrpSpPr>
          <p:grpSpPr>
            <a:xfrm>
              <a:off x="12699" y="0"/>
              <a:ext cx="8541783" cy="5734813"/>
              <a:chOff x="12699" y="0"/>
              <a:chExt cx="8541781" cy="5734812"/>
            </a:xfrm>
          </p:grpSpPr>
          <p:grpSp>
            <p:nvGrpSpPr>
              <p:cNvPr id="54" name="Group"/>
              <p:cNvGrpSpPr/>
              <p:nvPr/>
            </p:nvGrpSpPr>
            <p:grpSpPr>
              <a:xfrm>
                <a:off x="12699" y="0"/>
                <a:ext cx="6859419" cy="5734813"/>
                <a:chOff x="12699" y="0"/>
                <a:chExt cx="6859417" cy="5734812"/>
              </a:xfrm>
            </p:grpSpPr>
            <p:pic>
              <p:nvPicPr>
                <p:cNvPr id="5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171445" y="0"/>
                  <a:ext cx="4700673" cy="35491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53" name="Group"/>
                <p:cNvGrpSpPr/>
                <p:nvPr/>
              </p:nvGrpSpPr>
              <p:grpSpPr>
                <a:xfrm>
                  <a:off x="12699" y="1629037"/>
                  <a:ext cx="2512247" cy="4105776"/>
                  <a:chOff x="12699" y="25400"/>
                  <a:chExt cx="2512245" cy="4105775"/>
                </a:xfrm>
              </p:grpSpPr>
              <p:pic>
                <p:nvPicPr>
                  <p:cNvPr id="51" name="unnamed-2.png" descr="unnamed-2.png"/>
                  <p:cNvPicPr>
                    <a:picLocks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12700" y="25400"/>
                    <a:ext cx="2512246" cy="2499546"/>
                  </a:xfrm>
                  <a:prstGeom prst="rect">
                    <a:avLst/>
                  </a:prstGeom>
                  <a:effectLst>
                    <a:outerShdw blurRad="139700" dir="4441067" rotWithShape="0">
                      <a:srgbClr val="000000">
                        <a:alpha val="49873"/>
                      </a:srgbClr>
                    </a:outerShdw>
                  </a:effectLst>
                </p:spPr>
              </p:pic>
              <p:sp>
                <p:nvSpPr>
                  <p:cNvPr id="52" name="Nike…"/>
                  <p:cNvSpPr txBox="1"/>
                  <p:nvPr/>
                </p:nvSpPr>
                <p:spPr>
                  <a:xfrm>
                    <a:off x="12699" y="2706235"/>
                    <a:ext cx="2512247" cy="14249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t">
                    <a:spAutoFit/>
                  </a:bodyPr>
                  <a:lstStyle/>
                  <a:p>
                    <a:pPr>
                      <a:defRPr sz="2900" spc="621"/>
                    </a:pPr>
                    <a:r>
                      <a:t>Nike </a:t>
                    </a:r>
                  </a:p>
                  <a:p>
                    <a:pPr>
                      <a:defRPr sz="2900" spc="621"/>
                    </a:pPr>
                    <a:r>
                      <a:t>Running </a:t>
                    </a:r>
                  </a:p>
                  <a:p>
                    <a:pPr>
                      <a:defRPr sz="2900" spc="621"/>
                    </a:pPr>
                    <a:r>
                      <a:t>Club</a:t>
                    </a:r>
                  </a:p>
                </p:txBody>
              </p:sp>
            </p:grpSp>
          </p:grpSp>
          <p:pic>
            <p:nvPicPr>
              <p:cNvPr id="5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467" t="6190" r="2063" b="9655"/>
              <a:stretch>
                <a:fillRect/>
              </a:stretch>
            </p:blipFill>
            <p:spPr>
              <a:xfrm>
                <a:off x="2829814" y="4323168"/>
                <a:ext cx="5724668" cy="11878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457200" dist="87962" dir="4681067" rotWithShape="0">
                  <a:srgbClr val="000000">
                    <a:alpha val="7626"/>
                  </a:srgbClr>
                </a:outerShdw>
              </a:effectLst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739C6B-725B-A84F-98AA-4D28EA1C080C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9" name="01">
              <a:extLst>
                <a:ext uri="{FF2B5EF4-FFF2-40B4-BE49-F238E27FC236}">
                  <a16:creationId xmlns:a16="http://schemas.microsoft.com/office/drawing/2014/main" id="{EBAC667E-AB55-E246-9D19-A623B3135FD7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20" name="프로젝트 개요">
              <a:extLst>
                <a:ext uri="{FF2B5EF4-FFF2-40B4-BE49-F238E27FC236}">
                  <a16:creationId xmlns:a16="http://schemas.microsoft.com/office/drawing/2014/main" id="{0370D151-29ED-0D44-B55A-F77EB8B1CC8C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프로젝트</a:t>
              </a:r>
              <a:r>
                <a:rPr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개요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ED727901-1683-CA47-B043-4C20385C6DCA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9578" y="3193160"/>
            <a:ext cx="12806627" cy="976903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달리기 관련 기능이 구현되는 시점에서 테스트 문서 작성…"/>
          <p:cNvSpPr txBox="1"/>
          <p:nvPr/>
        </p:nvSpPr>
        <p:spPr>
          <a:xfrm>
            <a:off x="2387493" y="6411756"/>
            <a:ext cx="7481434" cy="4943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달리기 관련 기능이 구현되는 시점에서 테스트 문서 작성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유즈케이스를 기반으로 일감등록 및 세분화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>
              <a:lnSpc>
                <a:spcPct val="150000"/>
              </a:lnSpc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9FA98E-598A-9F43-AD3E-57F439EB9103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8" name="01">
              <a:extLst>
                <a:ext uri="{FF2B5EF4-FFF2-40B4-BE49-F238E27FC236}">
                  <a16:creationId xmlns:a16="http://schemas.microsoft.com/office/drawing/2014/main" id="{103ED013-7C87-074C-87DA-6F8E42BDB26C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9" name="프로젝트 개요">
              <a:extLst>
                <a:ext uri="{FF2B5EF4-FFF2-40B4-BE49-F238E27FC236}">
                  <a16:creationId xmlns:a16="http://schemas.microsoft.com/office/drawing/2014/main" id="{984F2150-703C-2340-B74A-38013D14D5B9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62560774-4842-7A4B-9323-4106FE976462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"/>
          <p:cNvGrpSpPr/>
          <p:nvPr/>
        </p:nvGrpSpPr>
        <p:grpSpPr>
          <a:xfrm>
            <a:off x="2387493" y="5057161"/>
            <a:ext cx="7481434" cy="5809539"/>
            <a:chOff x="0" y="0"/>
            <a:chExt cx="7481433" cy="5809537"/>
          </a:xfrm>
        </p:grpSpPr>
        <p:sp>
          <p:nvSpPr>
            <p:cNvPr id="302" name="역할 분담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역할 분담</a:t>
              </a:r>
            </a:p>
          </p:txBody>
        </p:sp>
        <p:sp>
          <p:nvSpPr>
            <p:cNvPr id="303" name="이연재 : 달리기 관련 기능, API가 사용된 클래스 구현…"/>
            <p:cNvSpPr txBox="1"/>
            <p:nvPr/>
          </p:nvSpPr>
          <p:spPr>
            <a:xfrm>
              <a:off x="0" y="1354594"/>
              <a:ext cx="7481434" cy="44549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이연재 : 달리기 관련 기능, API가 사용된 클래스 구현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정경환 : firebase 연동, 운동기록 통계 클래스 구현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김연재 : 회의록 및 문서 작성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심수현, 배세은 : UI 설계서, 테스트 설계서 작성 및 테스트</a:t>
              </a:r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A24256-8991-B642-9002-4BA20DC5FA43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9" name="01">
              <a:extLst>
                <a:ext uri="{FF2B5EF4-FFF2-40B4-BE49-F238E27FC236}">
                  <a16:creationId xmlns:a16="http://schemas.microsoft.com/office/drawing/2014/main" id="{D81130AE-7807-3F4B-8808-3466656A37B8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0" name="프로젝트 개요">
              <a:extLst>
                <a:ext uri="{FF2B5EF4-FFF2-40B4-BE49-F238E27FC236}">
                  <a16:creationId xmlns:a16="http://schemas.microsoft.com/office/drawing/2014/main" id="{5A2E60C2-7937-1647-AB7A-471C27C0CBE5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612DB22B-5305-504C-83B5-8ECDDCF88327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roup"/>
          <p:cNvGrpSpPr/>
          <p:nvPr/>
        </p:nvGrpSpPr>
        <p:grpSpPr>
          <a:xfrm>
            <a:off x="2387493" y="9137765"/>
            <a:ext cx="7481434" cy="5367185"/>
            <a:chOff x="0" y="0"/>
            <a:chExt cx="7481433" cy="5367184"/>
          </a:xfrm>
        </p:grpSpPr>
        <p:sp>
          <p:nvSpPr>
            <p:cNvPr id="307" name="개발 일정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개발 일정</a:t>
              </a:r>
            </a:p>
          </p:txBody>
        </p:sp>
        <p:sp>
          <p:nvSpPr>
            <p:cNvPr id="308" name="주 1회 회의…"/>
            <p:cNvSpPr txBox="1"/>
            <p:nvPr/>
          </p:nvSpPr>
          <p:spPr>
            <a:xfrm>
              <a:off x="0" y="944254"/>
              <a:ext cx="7481434" cy="4422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주 1회 회의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마일 스톤 마다 코드 병합 및 디버깅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6월 초까지 날씨정보 확인 기능을 제외한 기능 구현이 목표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2387493" y="5057161"/>
            <a:ext cx="7481434" cy="5809539"/>
            <a:chOff x="0" y="0"/>
            <a:chExt cx="7481433" cy="5809537"/>
          </a:xfrm>
        </p:grpSpPr>
        <p:sp>
          <p:nvSpPr>
            <p:cNvPr id="312" name="역할 분담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역할 분담</a:t>
              </a:r>
            </a:p>
          </p:txBody>
        </p:sp>
        <p:sp>
          <p:nvSpPr>
            <p:cNvPr id="313" name="이연재 : 달리기 관련 기능, API가 사용된 클래스 구현…"/>
            <p:cNvSpPr txBox="1"/>
            <p:nvPr/>
          </p:nvSpPr>
          <p:spPr>
            <a:xfrm>
              <a:off x="0" y="1354594"/>
              <a:ext cx="7481434" cy="44549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이연재 : 달리기 관련 기능, API가 사용된 클래스 구현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정경환 : firebase 연동, 운동기록 통계 클래스 구현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김연재 : 요구사항명세서, 프로젝트 계획서 및 회의록 작성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심수현, 배세은 : UI 설계서, 테스트 설계서 작성 및 테스트</a:t>
              </a:r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graphicFrame>
        <p:nvGraphicFramePr>
          <p:cNvPr id="316" name="Table"/>
          <p:cNvGraphicFramePr/>
          <p:nvPr/>
        </p:nvGraphicFramePr>
        <p:xfrm>
          <a:off x="10754082" y="4087469"/>
          <a:ext cx="12385043" cy="8403919"/>
        </p:xfrm>
        <a:graphic>
          <a:graphicData uri="http://schemas.openxmlformats.org/drawingml/2006/table">
            <a:tbl>
              <a:tblPr firstRow="1" bandRow="1">
                <a:tableStyleId>{EEE7283C-3CF3-47DC-8721-378D4A62B228}</a:tableStyleId>
              </a:tblPr>
              <a:tblGrid>
                <a:gridCol w="1177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7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06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</a:rPr>
                        <a:t>날짜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</a:rPr>
                        <a:t>milestone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875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5/1</a:t>
                      </a:r>
                    </a:p>
                  </a:txBody>
                  <a:tcPr marL="0" marR="0" marT="0" marB="0" anchor="ctr" horzOverflow="overflow">
                    <a:solidFill>
                      <a:srgbClr val="04C6D2">
                        <a:alpha val="5727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#1089 런타임 퍼미션 요청 구현, #1063 달리기 메인 화면 현재 위치 tracking  구현 </a:t>
                      </a:r>
                    </a:p>
                  </a:txBody>
                  <a:tcPr marL="0" marR="0" marT="0" marB="0" anchor="ctr" horzOverflow="overflow">
                    <a:solidFill>
                      <a:srgbClr val="04C6D2">
                        <a:alpha val="5727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74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B w="76200">
                      <a:solidFill>
                        <a:srgbClr val="FF880D"/>
                      </a:solidFill>
                      <a:miter lim="400000"/>
                    </a:lnB>
                    <a:solidFill>
                      <a:srgbClr val="04C6D2">
                        <a:alpha val="5727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 #1061, #1062  로그인 및 회원가입 기능 구현</a:t>
                      </a:r>
                    </a:p>
                  </a:txBody>
                  <a:tcPr marL="0" marR="0" marT="0" marB="0" anchor="ctr" horzOverflow="overflow">
                    <a:lnB w="76200">
                      <a:solidFill>
                        <a:srgbClr val="FF880D"/>
                      </a:solidFill>
                      <a:miter lim="400000"/>
                    </a:lnB>
                    <a:solidFill>
                      <a:srgbClr val="04C6D2">
                        <a:alpha val="5727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140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5/15</a:t>
                      </a:r>
                    </a:p>
                  </a:txBody>
                  <a:tcPr marL="0" marR="0" marT="0" marB="0" anchor="ctr" horzOverflow="overflow">
                    <a:lnL w="76200">
                      <a:solidFill>
                        <a:srgbClr val="FF880D"/>
                      </a:solidFill>
                      <a:miter lim="400000"/>
                    </a:lnL>
                    <a:lnT w="76200">
                      <a:solidFill>
                        <a:srgbClr val="FF880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#1063 달리기 실행 기능 구현</a:t>
                      </a:r>
                    </a:p>
                  </a:txBody>
                  <a:tcPr marL="0" marR="0" marT="0" marB="0" anchor="ctr" horzOverflow="overflow">
                    <a:lnR w="76200">
                      <a:solidFill>
                        <a:srgbClr val="FF880D"/>
                      </a:solidFill>
                      <a:miter lim="400000"/>
                    </a:lnR>
                    <a:lnT w="76200">
                      <a:solidFill>
                        <a:srgbClr val="FF880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140">
                <a:tc>
                  <a:txBody>
                    <a:bodyPr/>
                    <a:lstStyle/>
                    <a:p>
                      <a:pPr indent="304800" algn="l">
                        <a:defRPr sz="2500"/>
                      </a:pPr>
                      <a:endParaRPr/>
                    </a:p>
                  </a:txBody>
                  <a:tcPr marL="0" marR="0" marT="0" marB="0" anchor="ctr" horzOverflow="overflow">
                    <a:lnL w="76200">
                      <a:solidFill>
                        <a:srgbClr val="FF880D"/>
                      </a:solidFill>
                      <a:miter lim="400000"/>
                    </a:lnL>
                    <a:lnB w="76200">
                      <a:solidFill>
                        <a:srgbClr val="FF880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#1069 운동기록 통계 기능 로직 설계, #1090 운동기록을 firebase에 저장 </a:t>
                      </a:r>
                    </a:p>
                  </a:txBody>
                  <a:tcPr marL="0" marR="0" marT="0" marB="0" anchor="ctr" horzOverflow="overflow">
                    <a:lnR w="76200">
                      <a:solidFill>
                        <a:srgbClr val="FF880D"/>
                      </a:solidFill>
                      <a:miter lim="400000"/>
                    </a:lnR>
                    <a:lnB w="76200">
                      <a:solidFill>
                        <a:srgbClr val="FF880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3140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5/26</a:t>
                      </a:r>
                    </a:p>
                  </a:txBody>
                  <a:tcPr marL="0" marR="0" marT="0" marB="0" anchor="ctr" horzOverflow="overflow">
                    <a:lnT w="76200">
                      <a:solidFill>
                        <a:srgbClr val="FF880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#1070 코스 API를 이용해 코스추천 기능 구현</a:t>
                      </a:r>
                    </a:p>
                  </a:txBody>
                  <a:tcPr marL="0" marR="0" marT="0" marB="0" anchor="ctr" horzOverflow="overflow">
                    <a:lnT w="76200">
                      <a:solidFill>
                        <a:srgbClr val="FF880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3140">
                <a:tc>
                  <a:txBody>
                    <a:bodyPr/>
                    <a:lstStyle/>
                    <a:p>
                      <a:pPr indent="304800" algn="l">
                        <a:defRPr sz="25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#1069 운동기록 통계 (일별,주별,월별 통계) 기능 구현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3140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5/29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#1070 코스 API를 이용해 코스추천 기능 구현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93140">
                <a:tc>
                  <a:txBody>
                    <a:bodyPr/>
                    <a:lstStyle/>
                    <a:p>
                      <a:pPr indent="304800" algn="l">
                        <a:defRPr sz="25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#1069 운동기록 통계 (일별,주별,월별 통계) 기능 구현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93140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6/8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#1068 마이코스 확인 기능 구현 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08C47FA5-3674-5945-8679-C97CA2C332AC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3" name="01">
              <a:extLst>
                <a:ext uri="{FF2B5EF4-FFF2-40B4-BE49-F238E27FC236}">
                  <a16:creationId xmlns:a16="http://schemas.microsoft.com/office/drawing/2014/main" id="{185E9672-CFEF-A84A-B4E5-61D41A082588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4" name="프로젝트 개요">
              <a:extLst>
                <a:ext uri="{FF2B5EF4-FFF2-40B4-BE49-F238E27FC236}">
                  <a16:creationId xmlns:a16="http://schemas.microsoft.com/office/drawing/2014/main" id="{18D4F628-9ECD-8748-B40F-DD442BA4E552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9226DAD2-D0CC-8748-9E1F-30077B35F5B1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2" animBg="1" advAuto="0"/>
      <p:bldP spid="314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"/>
          <p:cNvGrpSpPr/>
          <p:nvPr/>
        </p:nvGrpSpPr>
        <p:grpSpPr>
          <a:xfrm>
            <a:off x="1822573" y="5441449"/>
            <a:ext cx="7481434" cy="4024136"/>
            <a:chOff x="0" y="0"/>
            <a:chExt cx="7481433" cy="4024134"/>
          </a:xfrm>
        </p:grpSpPr>
        <p:sp>
          <p:nvSpPr>
            <p:cNvPr id="320" name="회원가입&amp;로그인 기능 구현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회원가입&amp;로그인 기능 구현</a:t>
              </a:r>
            </a:p>
          </p:txBody>
        </p:sp>
        <p:sp>
          <p:nvSpPr>
            <p:cNvPr id="321" name="Text"/>
            <p:cNvSpPr txBox="1"/>
            <p:nvPr/>
          </p:nvSpPr>
          <p:spPr>
            <a:xfrm>
              <a:off x="0" y="1354594"/>
              <a:ext cx="7481434" cy="2669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pic>
        <p:nvPicPr>
          <p:cNvPr id="3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8207" y="5349462"/>
            <a:ext cx="3550544" cy="6305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73639" y="5349462"/>
            <a:ext cx="3550544" cy="6305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9015" t="40467" r="9015" b="26173"/>
          <a:stretch>
            <a:fillRect/>
          </a:stretch>
        </p:blipFill>
        <p:spPr>
          <a:xfrm>
            <a:off x="9155290" y="2855579"/>
            <a:ext cx="12934058" cy="19860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93DD7-C904-394A-B7B6-C579F74D31B9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2" name="01">
              <a:extLst>
                <a:ext uri="{FF2B5EF4-FFF2-40B4-BE49-F238E27FC236}">
                  <a16:creationId xmlns:a16="http://schemas.microsoft.com/office/drawing/2014/main" id="{E81FCB8D-4433-7D4D-8A3C-BD85A1267372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3" name="프로젝트 개요">
              <a:extLst>
                <a:ext uri="{FF2B5EF4-FFF2-40B4-BE49-F238E27FC236}">
                  <a16:creationId xmlns:a16="http://schemas.microsoft.com/office/drawing/2014/main" id="{C783505E-47B0-8E43-A840-B9478732E72F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DD6C00D2-65FA-CA4D-B919-12FC6C8582BE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"/>
          <p:cNvGrpSpPr/>
          <p:nvPr/>
        </p:nvGrpSpPr>
        <p:grpSpPr>
          <a:xfrm>
            <a:off x="2387493" y="5057161"/>
            <a:ext cx="7481434" cy="6297963"/>
            <a:chOff x="0" y="0"/>
            <a:chExt cx="7481433" cy="6297961"/>
          </a:xfrm>
        </p:grpSpPr>
        <p:sp>
          <p:nvSpPr>
            <p:cNvPr id="331" name="PermissionUtil 구현"/>
            <p:cNvSpPr txBox="1"/>
            <p:nvPr/>
          </p:nvSpPr>
          <p:spPr>
            <a:xfrm>
              <a:off x="0" y="0"/>
              <a:ext cx="7481433" cy="65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500" spc="750"/>
              </a:lvl1pPr>
            </a:lstStyle>
            <a:p>
              <a:r>
                <a:t>PermissionUtil 구현</a:t>
              </a:r>
            </a:p>
          </p:txBody>
        </p:sp>
        <p:sp>
          <p:nvSpPr>
            <p:cNvPr id="332" name="위치관련 함수 호출시마다  location permission 체크를 하기 위한 클래스"/>
            <p:cNvSpPr txBox="1"/>
            <p:nvPr/>
          </p:nvSpPr>
          <p:spPr>
            <a:xfrm>
              <a:off x="0" y="1354594"/>
              <a:ext cx="7481434" cy="4943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위치관련 함수 호출시마다  location permission 체크를 하기 위한 클래스</a:t>
              </a:r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pic>
        <p:nvPicPr>
          <p:cNvPr id="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5321" y="3561826"/>
            <a:ext cx="11235648" cy="86250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CE0BF67-ADAB-A94D-BEE0-853ECB39CA10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0" name="01">
              <a:extLst>
                <a:ext uri="{FF2B5EF4-FFF2-40B4-BE49-F238E27FC236}">
                  <a16:creationId xmlns:a16="http://schemas.microsoft.com/office/drawing/2014/main" id="{5E442B05-0EEE-E945-AD5A-6C5968322332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1" name="프로젝트 개요">
              <a:extLst>
                <a:ext uri="{FF2B5EF4-FFF2-40B4-BE49-F238E27FC236}">
                  <a16:creationId xmlns:a16="http://schemas.microsoft.com/office/drawing/2014/main" id="{007948F1-47E1-1B45-9DD4-74A23DD23377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494280AA-497C-3E49-B52B-1579D804DD85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"/>
          <p:cNvGrpSpPr/>
          <p:nvPr/>
        </p:nvGrpSpPr>
        <p:grpSpPr>
          <a:xfrm>
            <a:off x="2387493" y="5057161"/>
            <a:ext cx="7481434" cy="6297963"/>
            <a:chOff x="0" y="0"/>
            <a:chExt cx="7481433" cy="6297961"/>
          </a:xfrm>
        </p:grpSpPr>
        <p:sp>
          <p:nvSpPr>
            <p:cNvPr id="339" name="현재 위치 tracking…"/>
            <p:cNvSpPr txBox="1"/>
            <p:nvPr/>
          </p:nvSpPr>
          <p:spPr>
            <a:xfrm>
              <a:off x="0" y="0"/>
              <a:ext cx="7481433" cy="1220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500" spc="750"/>
              </a:pPr>
              <a:r>
                <a:t>현재 위치 tracking </a:t>
              </a:r>
            </a:p>
            <a:p>
              <a:pPr>
                <a:defRPr sz="3500" spc="750"/>
              </a:pPr>
              <a:r>
                <a:t>운동 거리 측정</a:t>
              </a:r>
            </a:p>
          </p:txBody>
        </p:sp>
        <p:sp>
          <p:nvSpPr>
            <p:cNvPr id="340" name="사용자가 홈버튼을 누르더라도 백그라운드에서 측정이 계속될 수 있도록 Service 클래스를 상속받아 구현"/>
            <p:cNvSpPr txBox="1"/>
            <p:nvPr/>
          </p:nvSpPr>
          <p:spPr>
            <a:xfrm>
              <a:off x="0" y="1354594"/>
              <a:ext cx="7481434" cy="4943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사용자가 홈버튼을 누르더라도 백그라운드에서 측정이 계속될 수 있도록 Service 클래스를 상속받아 구현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grpSp>
        <p:nvGrpSpPr>
          <p:cNvPr id="357" name="Group"/>
          <p:cNvGrpSpPr/>
          <p:nvPr/>
        </p:nvGrpSpPr>
        <p:grpSpPr>
          <a:xfrm>
            <a:off x="10868905" y="4736467"/>
            <a:ext cx="15297267" cy="7788158"/>
            <a:chOff x="25728" y="0"/>
            <a:chExt cx="15297266" cy="7788157"/>
          </a:xfrm>
        </p:grpSpPr>
        <p:sp>
          <p:nvSpPr>
            <p:cNvPr id="342" name="Rounded Rectangle"/>
            <p:cNvSpPr/>
            <p:nvPr/>
          </p:nvSpPr>
          <p:spPr>
            <a:xfrm>
              <a:off x="413952" y="2443227"/>
              <a:ext cx="3877593" cy="3204647"/>
            </a:xfrm>
            <a:prstGeom prst="roundRect">
              <a:avLst>
                <a:gd name="adj" fmla="val 7864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  <p:sp>
          <p:nvSpPr>
            <p:cNvPr id="343" name="RunningFragment"/>
            <p:cNvSpPr txBox="1"/>
            <p:nvPr/>
          </p:nvSpPr>
          <p:spPr>
            <a:xfrm>
              <a:off x="491247" y="1975029"/>
              <a:ext cx="254388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000000"/>
                  </a:solidFill>
                </a:defRPr>
              </a:lvl1pPr>
            </a:lstStyle>
            <a:p>
              <a:r>
                <a:t>RunningFragment</a:t>
              </a:r>
            </a:p>
          </p:txBody>
        </p:sp>
        <p:sp>
          <p:nvSpPr>
            <p:cNvPr id="344" name="Rounded Rectangle"/>
            <p:cNvSpPr/>
            <p:nvPr/>
          </p:nvSpPr>
          <p:spPr>
            <a:xfrm>
              <a:off x="25728" y="607643"/>
              <a:ext cx="4654041" cy="5593405"/>
            </a:xfrm>
            <a:prstGeom prst="roundRect">
              <a:avLst>
                <a:gd name="adj" fmla="val 6499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  <p:sp>
          <p:nvSpPr>
            <p:cNvPr id="345" name="Activity"/>
            <p:cNvSpPr txBox="1"/>
            <p:nvPr/>
          </p:nvSpPr>
          <p:spPr>
            <a:xfrm>
              <a:off x="454017" y="0"/>
              <a:ext cx="1069440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000000"/>
                  </a:solidFill>
                </a:defRPr>
              </a:lvl1pPr>
            </a:lstStyle>
            <a:p>
              <a:r>
                <a:t>Activity</a:t>
              </a:r>
            </a:p>
          </p:txBody>
        </p:sp>
        <p:sp>
          <p:nvSpPr>
            <p:cNvPr id="346" name="Rounded Rectangle"/>
            <p:cNvSpPr/>
            <p:nvPr/>
          </p:nvSpPr>
          <p:spPr>
            <a:xfrm>
              <a:off x="7665552" y="2515641"/>
              <a:ext cx="3877593" cy="3636569"/>
            </a:xfrm>
            <a:prstGeom prst="roundRect">
              <a:avLst>
                <a:gd name="adj" fmla="val 693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  <p:sp>
          <p:nvSpPr>
            <p:cNvPr id="347" name="startService"/>
            <p:cNvSpPr txBox="1"/>
            <p:nvPr/>
          </p:nvSpPr>
          <p:spPr>
            <a:xfrm>
              <a:off x="5112311" y="2569657"/>
              <a:ext cx="171327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000000"/>
                  </a:solidFill>
                </a:defRPr>
              </a:lvl1pPr>
            </a:lstStyle>
            <a:p>
              <a:r>
                <a:t>startService</a:t>
              </a:r>
            </a:p>
          </p:txBody>
        </p:sp>
        <p:sp>
          <p:nvSpPr>
            <p:cNvPr id="348" name="5초 간격으로 location update  요청…"/>
            <p:cNvSpPr txBox="1"/>
            <p:nvPr/>
          </p:nvSpPr>
          <p:spPr>
            <a:xfrm>
              <a:off x="7841561" y="2752584"/>
              <a:ext cx="7481434" cy="5035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000"/>
              </a:pPr>
              <a:r>
                <a:t>5초 간격으로 location update </a:t>
              </a:r>
              <a:br/>
              <a:r>
                <a:t>요청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000"/>
              </a:pPr>
              <a:r>
                <a:t>onLocationResult() </a:t>
              </a:r>
              <a:br/>
              <a:r>
                <a:t>호출될때마다 위치값 저장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000"/>
              </a:pPr>
              <a:r>
                <a:t>운동기록측정 메소드 호출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  <p:sp>
          <p:nvSpPr>
            <p:cNvPr id="349" name="mCallbackListener"/>
            <p:cNvSpPr txBox="1"/>
            <p:nvPr/>
          </p:nvSpPr>
          <p:spPr>
            <a:xfrm>
              <a:off x="7801804" y="5040500"/>
              <a:ext cx="2611299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000000"/>
                  </a:solidFill>
                </a:defRPr>
              </a:lvl1pPr>
            </a:lstStyle>
            <a:p>
              <a:r>
                <a:t>mCallbackListener</a:t>
              </a:r>
            </a:p>
          </p:txBody>
        </p:sp>
        <p:sp>
          <p:nvSpPr>
            <p:cNvPr id="350" name="Line"/>
            <p:cNvSpPr/>
            <p:nvPr/>
          </p:nvSpPr>
          <p:spPr>
            <a:xfrm flipH="1" flipV="1">
              <a:off x="3815101" y="5270371"/>
              <a:ext cx="3902994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  <p:sp>
          <p:nvSpPr>
            <p:cNvPr id="351" name="bindService()"/>
            <p:cNvSpPr txBox="1"/>
            <p:nvPr/>
          </p:nvSpPr>
          <p:spPr>
            <a:xfrm>
              <a:off x="604928" y="2968129"/>
              <a:ext cx="1899752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000000"/>
                  </a:solidFill>
                </a:defRPr>
              </a:lvl1pPr>
            </a:lstStyle>
            <a:p>
              <a:r>
                <a:t>bindService()</a:t>
              </a:r>
            </a:p>
          </p:txBody>
        </p:sp>
        <p:sp>
          <p:nvSpPr>
            <p:cNvPr id="352" name="Line"/>
            <p:cNvSpPr/>
            <p:nvPr/>
          </p:nvSpPr>
          <p:spPr>
            <a:xfrm>
              <a:off x="2916907" y="3197999"/>
              <a:ext cx="4700673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  <p:sp>
          <p:nvSpPr>
            <p:cNvPr id="353" name="TrackerService"/>
            <p:cNvSpPr txBox="1"/>
            <p:nvPr/>
          </p:nvSpPr>
          <p:spPr>
            <a:xfrm>
              <a:off x="7707793" y="1975029"/>
              <a:ext cx="2142342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000000"/>
                  </a:solidFill>
                </a:defRPr>
              </a:lvl1pPr>
            </a:lstStyle>
            <a:p>
              <a:r>
                <a:t>TrackerService</a:t>
              </a:r>
            </a:p>
          </p:txBody>
        </p:sp>
        <p:sp>
          <p:nvSpPr>
            <p:cNvPr id="354" name="Message"/>
            <p:cNvSpPr txBox="1"/>
            <p:nvPr/>
          </p:nvSpPr>
          <p:spPr>
            <a:xfrm>
              <a:off x="5216267" y="4633121"/>
              <a:ext cx="1340903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000000"/>
                  </a:solidFill>
                </a:defRPr>
              </a:lvl1pPr>
            </a:lstStyle>
            <a:p>
              <a:r>
                <a:t>Message</a:t>
              </a:r>
            </a:p>
          </p:txBody>
        </p:sp>
        <p:sp>
          <p:nvSpPr>
            <p:cNvPr id="355" name="UI 업데이트"/>
            <p:cNvSpPr txBox="1"/>
            <p:nvPr/>
          </p:nvSpPr>
          <p:spPr>
            <a:xfrm>
              <a:off x="2143402" y="5029830"/>
              <a:ext cx="1548232" cy="4810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000000"/>
                  </a:solidFill>
                </a:defRPr>
              </a:lvl1pPr>
            </a:lstStyle>
            <a:p>
              <a:r>
                <a:t>UI 업데이트</a:t>
              </a:r>
            </a:p>
          </p:txBody>
        </p:sp>
        <p:sp>
          <p:nvSpPr>
            <p:cNvPr id="356" name="unbindService()"/>
            <p:cNvSpPr txBox="1"/>
            <p:nvPr/>
          </p:nvSpPr>
          <p:spPr>
            <a:xfrm>
              <a:off x="643796" y="3815681"/>
              <a:ext cx="2238783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000000"/>
                  </a:solidFill>
                </a:defRPr>
              </a:lvl1pPr>
            </a:lstStyle>
            <a:p>
              <a:r>
                <a:t>unbindService()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4E238A-1A7D-AC42-A054-79DDD399B1B8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25" name="01">
              <a:extLst>
                <a:ext uri="{FF2B5EF4-FFF2-40B4-BE49-F238E27FC236}">
                  <a16:creationId xmlns:a16="http://schemas.microsoft.com/office/drawing/2014/main" id="{42479A02-4A62-1241-B747-5980642B4DB0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26" name="프로젝트 개요">
              <a:extLst>
                <a:ext uri="{FF2B5EF4-FFF2-40B4-BE49-F238E27FC236}">
                  <a16:creationId xmlns:a16="http://schemas.microsoft.com/office/drawing/2014/main" id="{C15780ED-60BB-2941-9FA2-0B24875ED9A2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783B8691-EBBE-C74E-AA99-ADD41F172155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"/>
          <p:cNvGrpSpPr/>
          <p:nvPr/>
        </p:nvGrpSpPr>
        <p:grpSpPr>
          <a:xfrm>
            <a:off x="2387493" y="5057161"/>
            <a:ext cx="7481434" cy="6329976"/>
            <a:chOff x="0" y="0"/>
            <a:chExt cx="7481433" cy="6329974"/>
          </a:xfrm>
        </p:grpSpPr>
        <p:sp>
          <p:nvSpPr>
            <p:cNvPr id="362" name="현재 위치 tracking…"/>
            <p:cNvSpPr txBox="1"/>
            <p:nvPr/>
          </p:nvSpPr>
          <p:spPr>
            <a:xfrm>
              <a:off x="0" y="0"/>
              <a:ext cx="7481433" cy="1220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500" spc="750"/>
              </a:pPr>
              <a:r>
                <a:t>현재 위치 tracking </a:t>
              </a:r>
            </a:p>
            <a:p>
              <a:pPr>
                <a:defRPr sz="3500" spc="750"/>
              </a:pPr>
              <a:r>
                <a:t>운동 거리 측정</a:t>
              </a:r>
            </a:p>
          </p:txBody>
        </p:sp>
        <p:sp>
          <p:nvSpPr>
            <p:cNvPr id="363" name="location tracking 테스트를 위해 GPS 테스트 스크립트 파일 추가…"/>
            <p:cNvSpPr txBox="1"/>
            <p:nvPr/>
          </p:nvSpPr>
          <p:spPr>
            <a:xfrm>
              <a:off x="0" y="1354594"/>
              <a:ext cx="7481434" cy="497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location tracking 테스트를 위해 GPS 테스트 스크립트 파일 추가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산책로 코스 중 하나로 테스트 하였음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9051" y="5022269"/>
            <a:ext cx="7733538" cy="65788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B079300-AD45-374D-A4CA-B64F320A773C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0" name="01">
              <a:extLst>
                <a:ext uri="{FF2B5EF4-FFF2-40B4-BE49-F238E27FC236}">
                  <a16:creationId xmlns:a16="http://schemas.microsoft.com/office/drawing/2014/main" id="{9CFA5276-578E-E345-81C6-11E07988E454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1" name="프로젝트 개요">
              <a:extLst>
                <a:ext uri="{FF2B5EF4-FFF2-40B4-BE49-F238E27FC236}">
                  <a16:creationId xmlns:a16="http://schemas.microsoft.com/office/drawing/2014/main" id="{26B61B0A-54C3-2049-84A1-493B443264AD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8E2E6450-8365-594A-98BA-699403627726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"/>
          <p:cNvGrpSpPr/>
          <p:nvPr/>
        </p:nvGrpSpPr>
        <p:grpSpPr>
          <a:xfrm>
            <a:off x="2387493" y="5057161"/>
            <a:ext cx="7481434" cy="8051352"/>
            <a:chOff x="0" y="0"/>
            <a:chExt cx="7481433" cy="8051351"/>
          </a:xfrm>
        </p:grpSpPr>
        <p:sp>
          <p:nvSpPr>
            <p:cNvPr id="370" name="현재 위치 tracking…"/>
            <p:cNvSpPr txBox="1"/>
            <p:nvPr/>
          </p:nvSpPr>
          <p:spPr>
            <a:xfrm>
              <a:off x="0" y="0"/>
              <a:ext cx="7481433" cy="1220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500" spc="750"/>
              </a:pPr>
              <a:r>
                <a:t>현재 위치 tracking </a:t>
              </a:r>
            </a:p>
            <a:p>
              <a:pPr>
                <a:defRPr sz="3500" spc="750"/>
              </a:pPr>
              <a:r>
                <a:t>운동 거리 측정</a:t>
              </a:r>
            </a:p>
          </p:txBody>
        </p:sp>
        <p:sp>
          <p:nvSpPr>
            <p:cNvPr id="371" name="Todo…"/>
            <p:cNvSpPr txBox="1"/>
            <p:nvPr/>
          </p:nvSpPr>
          <p:spPr>
            <a:xfrm>
              <a:off x="0" y="1354594"/>
              <a:ext cx="7481434" cy="6696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Todo</a:t>
              </a:r>
            </a:p>
            <a:p>
              <a:pPr marL="469231" lvl="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지도에 이동경로 표시</a:t>
              </a:r>
            </a:p>
            <a:p>
              <a:pPr marL="469231" lvl="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타이머 클래스 구현</a:t>
              </a:r>
            </a:p>
            <a:p>
              <a:pPr marL="469231" lvl="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칼로리 계산 클래스 구현</a:t>
              </a:r>
            </a:p>
            <a:p>
              <a:pPr marL="469231" lvl="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UI utill구현</a:t>
              </a:r>
            </a:p>
            <a:p>
              <a:pPr marL="469231" lvl="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달리기 중지, 재개, 종료 구현 후 db 연동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pic>
        <p:nvPicPr>
          <p:cNvPr id="373" name="Screen Shot 2018-05-07 at 6.10.35 PM.png" descr="Screen Shot 2018-05-07 at 6.10.35 PM.png"/>
          <p:cNvPicPr>
            <a:picLocks noChangeAspect="1"/>
          </p:cNvPicPr>
          <p:nvPr/>
        </p:nvPicPr>
        <p:blipFill>
          <a:blip r:embed="rId2">
            <a:extLst/>
          </a:blip>
          <a:srcRect l="5002" t="4788" r="15224" b="10226"/>
          <a:stretch>
            <a:fillRect/>
          </a:stretch>
        </p:blipFill>
        <p:spPr>
          <a:xfrm>
            <a:off x="13410637" y="4175808"/>
            <a:ext cx="4183872" cy="6763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\\Mac\Home\Creative Cloud Files\artboard\SC003_달리기(메인).jpg" descr="\\Mac\Home\Creative Cloud Files\artboard\SC003_달리기(메인).jpg"/>
          <p:cNvPicPr>
            <a:picLocks noChangeAspect="1"/>
          </p:cNvPicPr>
          <p:nvPr/>
        </p:nvPicPr>
        <p:blipFill>
          <a:blip r:embed="rId3">
            <a:extLst/>
          </a:blip>
          <a:srcRect t="78107"/>
          <a:stretch>
            <a:fillRect/>
          </a:stretch>
        </p:blipFill>
        <p:spPr>
          <a:xfrm>
            <a:off x="8140668" y="7080556"/>
            <a:ext cx="4090783" cy="1590237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sp>
        <p:nvSpPr>
          <p:cNvPr id="375" name="Line"/>
          <p:cNvSpPr/>
          <p:nvPr/>
        </p:nvSpPr>
        <p:spPr>
          <a:xfrm>
            <a:off x="11604452" y="7557580"/>
            <a:ext cx="1693777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 sz="3600" b="0">
                <a:solidFill>
                  <a:srgbClr val="7F7F7F"/>
                </a:solidFill>
              </a:defRPr>
            </a:pPr>
            <a:endParaRPr/>
          </a:p>
        </p:txBody>
      </p:sp>
      <p:pic>
        <p:nvPicPr>
          <p:cNvPr id="3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38042" y="5390080"/>
            <a:ext cx="3517179" cy="560749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…"/>
          <p:cNvSpPr txBox="1"/>
          <p:nvPr/>
        </p:nvSpPr>
        <p:spPr>
          <a:xfrm>
            <a:off x="17963348" y="7608355"/>
            <a:ext cx="1005841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100"/>
            </a:lvl1pPr>
          </a:lstStyle>
          <a:p>
            <a:r>
              <a:t>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864132-F942-2D40-B356-C31C79972641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4" name="01">
              <a:extLst>
                <a:ext uri="{FF2B5EF4-FFF2-40B4-BE49-F238E27FC236}">
                  <a16:creationId xmlns:a16="http://schemas.microsoft.com/office/drawing/2014/main" id="{91B7462E-D14C-7247-AC2C-BF76BA8B2B89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5" name="프로젝트 개요">
              <a:extLst>
                <a:ext uri="{FF2B5EF4-FFF2-40B4-BE49-F238E27FC236}">
                  <a16:creationId xmlns:a16="http://schemas.microsoft.com/office/drawing/2014/main" id="{8CC4574E-CE36-6A40-A1BF-4A074366EBAF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3B4C50C4-6E22-3B4A-866B-865ED2675618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roup"/>
          <p:cNvGrpSpPr/>
          <p:nvPr/>
        </p:nvGrpSpPr>
        <p:grpSpPr>
          <a:xfrm>
            <a:off x="2387493" y="5057161"/>
            <a:ext cx="7481434" cy="8051352"/>
            <a:chOff x="0" y="0"/>
            <a:chExt cx="7481433" cy="8051351"/>
          </a:xfrm>
        </p:grpSpPr>
        <p:sp>
          <p:nvSpPr>
            <p:cNvPr id="382" name="현재 위치 tracking…"/>
            <p:cNvSpPr txBox="1"/>
            <p:nvPr/>
          </p:nvSpPr>
          <p:spPr>
            <a:xfrm>
              <a:off x="0" y="0"/>
              <a:ext cx="7481433" cy="1220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500" spc="750"/>
              </a:pPr>
              <a:r>
                <a:t>현재 위치 tracking </a:t>
              </a:r>
            </a:p>
            <a:p>
              <a:pPr>
                <a:defRPr sz="3500" spc="750"/>
              </a:pPr>
              <a:r>
                <a:t>운동 거리 측정</a:t>
              </a:r>
            </a:p>
          </p:txBody>
        </p:sp>
        <p:sp>
          <p:nvSpPr>
            <p:cNvPr id="383" name="Todo…"/>
            <p:cNvSpPr txBox="1"/>
            <p:nvPr/>
          </p:nvSpPr>
          <p:spPr>
            <a:xfrm>
              <a:off x="0" y="1354594"/>
              <a:ext cx="7481434" cy="6696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Todo</a:t>
              </a:r>
            </a:p>
            <a:p>
              <a:pPr marL="469231" lvl="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지도에 이동경로 표시</a:t>
              </a:r>
            </a:p>
            <a:p>
              <a:pPr marL="469231" lvl="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타이머 클래스 구현(구현중)</a:t>
              </a:r>
            </a:p>
            <a:p>
              <a:pPr marL="469231" lvl="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칼로리 계산 클래스 구현</a:t>
              </a:r>
            </a:p>
            <a:p>
              <a:pPr marL="469231" lvl="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UI utill구현</a:t>
              </a:r>
            </a:p>
            <a:p>
              <a:pPr marL="469231" lvl="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r>
                <a:t>달리기 중지, 재개, 종료 구현 후 db 연동</a:t>
              </a:r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>
                <a:lnSpc>
                  <a:spcPct val="150000"/>
                </a:lnSpc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  <a:p>
              <a:pPr marL="240631" indent="-240631">
                <a:lnSpc>
                  <a:spcPct val="150000"/>
                </a:lnSpc>
                <a:buClr>
                  <a:srgbClr val="7F7F7F"/>
                </a:buClr>
                <a:buSzPct val="140000"/>
                <a:buChar char="•"/>
                <a:defRPr sz="2400"/>
              </a:pPr>
              <a:endParaRPr/>
            </a:p>
          </p:txBody>
        </p:sp>
      </p:grpSp>
      <p:graphicFrame>
        <p:nvGraphicFramePr>
          <p:cNvPr id="385" name="Table"/>
          <p:cNvGraphicFramePr/>
          <p:nvPr/>
        </p:nvGraphicFramePr>
        <p:xfrm>
          <a:off x="10076087" y="6858406"/>
          <a:ext cx="12385043" cy="2490345"/>
        </p:xfrm>
        <a:graphic>
          <a:graphicData uri="http://schemas.openxmlformats.org/drawingml/2006/table">
            <a:tbl>
              <a:tblPr firstRow="1" bandRow="1">
                <a:tableStyleId>{EEE7283C-3CF3-47DC-8721-378D4A62B228}</a:tableStyleId>
              </a:tblPr>
              <a:tblGrid>
                <a:gridCol w="1177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7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06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</a:rPr>
                        <a:t>날짜</a:t>
                      </a:r>
                    </a:p>
                  </a:txBody>
                  <a:tcPr marL="0" marR="0" marT="0" marB="0" anchor="ctr" horzOverflow="overflow">
                    <a:lnB w="76200">
                      <a:solidFill>
                        <a:srgbClr val="FF880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</a:rPr>
                        <a:t>milestone</a:t>
                      </a:r>
                    </a:p>
                  </a:txBody>
                  <a:tcPr marL="0" marR="0" marT="0" marB="0" anchor="ctr" horzOverflow="overflow">
                    <a:lnB w="76200">
                      <a:solidFill>
                        <a:srgbClr val="FF880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140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5/15</a:t>
                      </a:r>
                    </a:p>
                  </a:txBody>
                  <a:tcPr marL="0" marR="0" marT="0" marB="0" anchor="ctr" horzOverflow="overflow">
                    <a:lnL w="76200">
                      <a:solidFill>
                        <a:srgbClr val="FF880D"/>
                      </a:solidFill>
                      <a:miter lim="400000"/>
                    </a:lnL>
                    <a:lnT w="76200">
                      <a:solidFill>
                        <a:srgbClr val="FF880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#1063 달리기 실행 기능 구현</a:t>
                      </a:r>
                    </a:p>
                  </a:txBody>
                  <a:tcPr marL="0" marR="0" marT="0" marB="0" anchor="ctr" horzOverflow="overflow">
                    <a:lnR w="76200">
                      <a:solidFill>
                        <a:srgbClr val="FF880D"/>
                      </a:solidFill>
                      <a:miter lim="400000"/>
                    </a:lnR>
                    <a:lnT w="76200">
                      <a:solidFill>
                        <a:srgbClr val="FF880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140">
                <a:tc>
                  <a:txBody>
                    <a:bodyPr/>
                    <a:lstStyle/>
                    <a:p>
                      <a:pPr indent="304800" algn="l">
                        <a:defRPr sz="2500"/>
                      </a:pPr>
                      <a:endParaRPr/>
                    </a:p>
                  </a:txBody>
                  <a:tcPr marL="0" marR="0" marT="0" marB="0" anchor="ctr" horzOverflow="overflow">
                    <a:lnL w="76200">
                      <a:solidFill>
                        <a:srgbClr val="FF880D"/>
                      </a:solidFill>
                      <a:miter lim="400000"/>
                    </a:lnL>
                    <a:lnB w="76200">
                      <a:solidFill>
                        <a:srgbClr val="FF880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#1069 운동기록 통계 기능 로직 설계, #1090 운동기록을 firebase에 저장 </a:t>
                      </a:r>
                    </a:p>
                  </a:txBody>
                  <a:tcPr marL="0" marR="0" marT="0" marB="0" anchor="ctr" horzOverflow="overflow">
                    <a:lnR w="76200">
                      <a:solidFill>
                        <a:srgbClr val="FF880D"/>
                      </a:solidFill>
                      <a:miter lim="400000"/>
                    </a:lnR>
                    <a:lnB w="76200">
                      <a:solidFill>
                        <a:srgbClr val="FF880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6" name="35%"/>
          <p:cNvSpPr txBox="1"/>
          <p:nvPr/>
        </p:nvSpPr>
        <p:spPr>
          <a:xfrm>
            <a:off x="21504360" y="8783117"/>
            <a:ext cx="942955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300"/>
            </a:lvl1pPr>
          </a:lstStyle>
          <a:p>
            <a:r>
              <a:t>35%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55C8BE-F309-9347-8242-9CC1A5E332BA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1" name="01">
              <a:extLst>
                <a:ext uri="{FF2B5EF4-FFF2-40B4-BE49-F238E27FC236}">
                  <a16:creationId xmlns:a16="http://schemas.microsoft.com/office/drawing/2014/main" id="{97F857EE-DBC3-F342-9D86-F96491B7608A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4</a:t>
              </a:r>
              <a:endParaRPr dirty="0"/>
            </a:p>
          </p:txBody>
        </p:sp>
        <p:sp>
          <p:nvSpPr>
            <p:cNvPr id="12" name="프로젝트 개요">
              <a:extLst>
                <a:ext uri="{FF2B5EF4-FFF2-40B4-BE49-F238E27FC236}">
                  <a16:creationId xmlns:a16="http://schemas.microsoft.com/office/drawing/2014/main" id="{ABFB9D16-1E2A-DD4C-8CBE-C1D1B0B28549}"/>
                </a:ext>
              </a:extLst>
            </p:cNvPr>
            <p:cNvSpPr txBox="1"/>
            <p:nvPr/>
          </p:nvSpPr>
          <p:spPr>
            <a:xfrm>
              <a:off x="3504529" y="1932392"/>
              <a:ext cx="10974401" cy="1569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en-US" sz="9600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Progress</a:t>
              </a:r>
              <a:endParaRPr sz="9600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E4E4EA6B-461F-3249-ADEA-76044DF12604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9572" y="4566338"/>
            <a:ext cx="14374944" cy="655878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3" name="Table"/>
          <p:cNvGraphicFramePr/>
          <p:nvPr/>
        </p:nvGraphicFramePr>
        <p:xfrm>
          <a:off x="1752825" y="6396678"/>
          <a:ext cx="7261376" cy="347103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846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2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648">
                <a:tc>
                  <a:txBody>
                    <a:bodyPr/>
                    <a:lstStyle/>
                    <a:p>
                      <a:pPr algn="ctr" defTabSz="508000">
                        <a:defRPr sz="2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단계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b="1"/>
                        <a:t>일정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b="1"/>
                        <a:t>산출물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90">
                <a:tc>
                  <a:txBody>
                    <a:bodyPr/>
                    <a:lstStyle/>
                    <a:p>
                      <a:pPr algn="just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요구사항 분석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02.04 ~ 02.21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요구사항 명세서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690">
                <a:tc>
                  <a:txBody>
                    <a:bodyPr/>
                    <a:lstStyle/>
                    <a:p>
                      <a:pPr algn="just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계획서 작성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02.10 ~ 02.21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프로젝트 계획서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690">
                <a:tc>
                  <a:txBody>
                    <a:bodyPr/>
                    <a:lstStyle/>
                    <a:p>
                      <a:pPr algn="just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디자인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02.15 ~ 03.16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UI 설계서, 클래스 설계서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690">
                <a:tc>
                  <a:txBody>
                    <a:bodyPr/>
                    <a:lstStyle/>
                    <a:p>
                      <a:pPr algn="just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구현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03.19 ~ 07.30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소스 코드(gitHub)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76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690">
                <a:tc>
                  <a:txBody>
                    <a:bodyPr/>
                    <a:lstStyle/>
                    <a:p>
                      <a:pPr algn="just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테스트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04.01 ~ 07.30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508000">
                        <a:defRPr sz="2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테스트 결과 보고서</a:t>
                      </a:r>
                    </a:p>
                  </a:txBody>
                  <a:tcPr marL="50800" marR="50800" marT="50800" marB="50800" anchor="ctr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1E372D8-6480-B345-AD1D-AE45E4B1EBD0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8" name="01">
              <a:extLst>
                <a:ext uri="{FF2B5EF4-FFF2-40B4-BE49-F238E27FC236}">
                  <a16:creationId xmlns:a16="http://schemas.microsoft.com/office/drawing/2014/main" id="{4CA9EF01-7780-7E48-A5A9-4DA2D3C80943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2</a:t>
              </a:r>
              <a:endParaRPr dirty="0"/>
            </a:p>
          </p:txBody>
        </p:sp>
        <p:sp>
          <p:nvSpPr>
            <p:cNvPr id="9" name="프로젝트 개요">
              <a:extLst>
                <a:ext uri="{FF2B5EF4-FFF2-40B4-BE49-F238E27FC236}">
                  <a16:creationId xmlns:a16="http://schemas.microsoft.com/office/drawing/2014/main" id="{A6A584D4-439D-B144-9F33-359102377336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프로젝트</a:t>
              </a:r>
              <a:r>
                <a:rPr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일정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E89DCE21-BC93-5D4B-868D-7F3A7439AFD0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기능 요구사항"/>
          <p:cNvSpPr txBox="1"/>
          <p:nvPr/>
        </p:nvSpPr>
        <p:spPr>
          <a:xfrm>
            <a:off x="3504529" y="5057161"/>
            <a:ext cx="7481434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 spc="750"/>
            </a:lvl1pPr>
          </a:lstStyle>
          <a:p>
            <a:r>
              <a:t>기능 요구사항</a:t>
            </a:r>
          </a:p>
        </p:txBody>
      </p:sp>
      <p:sp>
        <p:nvSpPr>
          <p:cNvPr id="68" name="회원가입…"/>
          <p:cNvSpPr txBox="1"/>
          <p:nvPr/>
        </p:nvSpPr>
        <p:spPr>
          <a:xfrm>
            <a:off x="3504529" y="6293693"/>
            <a:ext cx="8497801" cy="494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20842" indent="-320842">
              <a:lnSpc>
                <a:spcPct val="150000"/>
              </a:lnSpc>
              <a:buSzPct val="100000"/>
              <a:buAutoNum type="arabicPeriod"/>
              <a:defRPr sz="2700"/>
            </a:pPr>
            <a:r>
              <a:t>회원가입</a:t>
            </a:r>
          </a:p>
          <a:p>
            <a:pPr marL="320842" indent="-320842">
              <a:lnSpc>
                <a:spcPct val="150000"/>
              </a:lnSpc>
              <a:buSzPct val="100000"/>
              <a:buAutoNum type="arabicPeriod"/>
              <a:defRPr sz="2700"/>
            </a:pPr>
            <a:r>
              <a:t>로그인</a:t>
            </a:r>
          </a:p>
          <a:p>
            <a:pPr marL="320842" indent="-320842">
              <a:lnSpc>
                <a:spcPct val="150000"/>
              </a:lnSpc>
              <a:buSzPct val="100000"/>
              <a:buAutoNum type="arabicPeriod"/>
              <a:defRPr sz="2700"/>
            </a:pPr>
            <a:r>
              <a:t>사용자 현재 위치 확인</a:t>
            </a:r>
          </a:p>
          <a:p>
            <a:pPr marL="320842" indent="-320842">
              <a:lnSpc>
                <a:spcPct val="150000"/>
              </a:lnSpc>
              <a:buSzPct val="100000"/>
              <a:buAutoNum type="arabicPeriod"/>
              <a:defRPr sz="2700"/>
            </a:pPr>
            <a:r>
              <a:t>날씨정보 및 미세먼지 농도 표시</a:t>
            </a:r>
          </a:p>
          <a:p>
            <a:pPr marL="320842" indent="-320842">
              <a:lnSpc>
                <a:spcPct val="150000"/>
              </a:lnSpc>
              <a:buSzPct val="100000"/>
              <a:buAutoNum type="arabicPeriod"/>
              <a:defRPr sz="2700"/>
            </a:pPr>
            <a:r>
              <a:t>기본 달리기 </a:t>
            </a:r>
            <a:br/>
            <a:r>
              <a:t>실시간 사용자 위치 트래킹, 운동 거리, 운동 시간, 칼로리 소모량 측정</a:t>
            </a:r>
          </a:p>
        </p:txBody>
      </p:sp>
      <p:sp>
        <p:nvSpPr>
          <p:cNvPr id="70" name="선택 코스 달리기 코스 추천 리스트에서 선택후 기본 달리기 모드 지원 지도에 선택한 코스를 표시…"/>
          <p:cNvSpPr txBox="1"/>
          <p:nvPr/>
        </p:nvSpPr>
        <p:spPr>
          <a:xfrm>
            <a:off x="13217187" y="5922865"/>
            <a:ext cx="8497800" cy="5686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20842" indent="-320842">
              <a:lnSpc>
                <a:spcPct val="150000"/>
              </a:lnSpc>
              <a:buSzPct val="100000"/>
              <a:buAutoNum type="arabicPeriod" startAt="6"/>
              <a:defRPr sz="2700"/>
            </a:pPr>
            <a:r>
              <a:t>선택 코스 달리기</a:t>
            </a:r>
            <a:br/>
            <a:r>
              <a:t>코스 추천 리스트에서 선택후 기본 달리기 모드 지원</a:t>
            </a:r>
            <a:br/>
            <a:r>
              <a:t>지도에 선택한 코스를 표시</a:t>
            </a:r>
          </a:p>
          <a:p>
            <a:pPr marL="320842" indent="-320842">
              <a:lnSpc>
                <a:spcPct val="150000"/>
              </a:lnSpc>
              <a:buSzPct val="100000"/>
              <a:buAutoNum type="arabicPeriod" startAt="6"/>
              <a:defRPr sz="2700"/>
            </a:pPr>
            <a:r>
              <a:t>통계</a:t>
            </a:r>
            <a:br/>
            <a:r>
              <a:t>일별, 주별, 월별 운동기록 통계 제공</a:t>
            </a:r>
            <a:br/>
            <a:r>
              <a:t>운동기록 히스토리 확인</a:t>
            </a:r>
          </a:p>
          <a:p>
            <a:pPr marL="320842" indent="-320842">
              <a:lnSpc>
                <a:spcPct val="150000"/>
              </a:lnSpc>
              <a:buSzPct val="100000"/>
              <a:buAutoNum type="arabicPeriod" startAt="6"/>
              <a:defRPr sz="2700"/>
            </a:pPr>
            <a:r>
              <a:t>코스 추천</a:t>
            </a:r>
            <a:br/>
            <a:r>
              <a:t>달리기 추천 코스 검색 가능</a:t>
            </a:r>
            <a:br/>
            <a:r>
              <a:t>선택 코스 달리기로 연결됨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FFB83F-E906-CD48-A596-5E6A562C7856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9" name="01">
              <a:extLst>
                <a:ext uri="{FF2B5EF4-FFF2-40B4-BE49-F238E27FC236}">
                  <a16:creationId xmlns:a16="http://schemas.microsoft.com/office/drawing/2014/main" id="{8AF0C915-B0A7-4945-819D-0360417C7619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  <p:sp>
          <p:nvSpPr>
            <p:cNvPr id="10" name="프로젝트 개요">
              <a:extLst>
                <a:ext uri="{FF2B5EF4-FFF2-40B4-BE49-F238E27FC236}">
                  <a16:creationId xmlns:a16="http://schemas.microsoft.com/office/drawing/2014/main" id="{1F2B207C-AFB5-8E4C-9435-2EFFC0D0D631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요구사항 분석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44FC0C79-F69E-E24E-BA3D-AE5D09DDC8B6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0_0.png" descr="0_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6563" y="1503384"/>
            <a:ext cx="19785217" cy="1610693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유즈케이스 다이어그램"/>
          <p:cNvSpPr txBox="1"/>
          <p:nvPr/>
        </p:nvSpPr>
        <p:spPr>
          <a:xfrm>
            <a:off x="3504529" y="5057161"/>
            <a:ext cx="7481434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 spc="750"/>
            </a:lvl1pPr>
          </a:lstStyle>
          <a:p>
            <a:r>
              <a:t>유즈케이스 다이어그램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FED3F5-7676-E044-9AAA-BD3A5EE6A1B4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8" name="01">
              <a:extLst>
                <a:ext uri="{FF2B5EF4-FFF2-40B4-BE49-F238E27FC236}">
                  <a16:creationId xmlns:a16="http://schemas.microsoft.com/office/drawing/2014/main" id="{7A0A48FA-192F-934C-B119-00BDEFE75D98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  <p:sp>
          <p:nvSpPr>
            <p:cNvPr id="9" name="프로젝트 개요">
              <a:extLst>
                <a:ext uri="{FF2B5EF4-FFF2-40B4-BE49-F238E27FC236}">
                  <a16:creationId xmlns:a16="http://schemas.microsoft.com/office/drawing/2014/main" id="{2135F663-9E7E-4C47-A00F-12B21EA99060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요구사항 분석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90BDFB8E-8E5D-9F42-B83C-02DC37ACB227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유즈케이스 목록"/>
          <p:cNvSpPr txBox="1"/>
          <p:nvPr/>
        </p:nvSpPr>
        <p:spPr>
          <a:xfrm>
            <a:off x="3504529" y="5057161"/>
            <a:ext cx="7481434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 spc="750"/>
            </a:lvl1pPr>
          </a:lstStyle>
          <a:p>
            <a:r>
              <a:t>유즈케이스 목록</a:t>
            </a:r>
          </a:p>
        </p:txBody>
      </p:sp>
      <p:graphicFrame>
        <p:nvGraphicFramePr>
          <p:cNvPr id="82" name="Table"/>
          <p:cNvGraphicFramePr/>
          <p:nvPr/>
        </p:nvGraphicFramePr>
        <p:xfrm>
          <a:off x="7585345" y="5085411"/>
          <a:ext cx="14465640" cy="7545367"/>
        </p:xfrm>
        <a:graphic>
          <a:graphicData uri="http://schemas.openxmlformats.org/drawingml/2006/table">
            <a:tbl>
              <a:tblPr firstRow="1" bandRow="1">
                <a:tableStyleId>{EEE7283C-3CF3-47DC-8721-378D4A62B228}</a:tableStyleId>
              </a:tblPr>
              <a:tblGrid>
                <a:gridCol w="516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6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0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6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</a:rPr>
                        <a:t>유즈케이스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</a:rPr>
                        <a:t>우선순위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</a:rPr>
                        <a:t>유즈케이스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</a:rPr>
                        <a:t>우선순위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037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UC001. 로그인을 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r>
                        <a:t>UC008. 일별통계를 확인한다.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9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3892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UC002. 회원가입을 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r>
                        <a:t>UC009. 주별통계를 확인한다.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10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778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r>
                        <a:t>UC003. 달리기를 실행한다.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r>
                        <a:t>UC010. 월별통계를 확인한다.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11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778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r>
                        <a:t>UC004. 달리기를 일시정지한다.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r>
                        <a:t>UC011. 마이코스를 확인한다.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778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r>
                        <a:t>UC005. 달리기를 재개한다.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r>
                        <a:t>UC012. 코스추천을 확인한다.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0778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r>
                        <a:t>UC006. 달리기를 종료한다.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r>
                        <a:t>UC013. 코스추천 달리기를 실행한다.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8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20778"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defRPr>
                      </a:pPr>
                      <a:r>
                        <a:t>UC007. 현재위치를 확인한다.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304800" algn="l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UC014. 날씨를 확인한다.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accent5">
                              <a:lumOff val="-6078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3" name="로그인, 회원가입…"/>
          <p:cNvSpPr txBox="1"/>
          <p:nvPr/>
        </p:nvSpPr>
        <p:spPr>
          <a:xfrm>
            <a:off x="3504529" y="6406032"/>
            <a:ext cx="7481435" cy="338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로그인, 회원가입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달리기 지원모드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운동기록 통계, 히스토리 확인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추천 코스 검색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날씨 및 미세먼지 정보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5FD089-39C3-CB4E-A2F6-3FCB9D16F8CA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9" name="01">
              <a:extLst>
                <a:ext uri="{FF2B5EF4-FFF2-40B4-BE49-F238E27FC236}">
                  <a16:creationId xmlns:a16="http://schemas.microsoft.com/office/drawing/2014/main" id="{DD0EF502-36F1-5548-89F9-2751D00AB1D1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  <p:sp>
          <p:nvSpPr>
            <p:cNvPr id="10" name="프로젝트 개요">
              <a:extLst>
                <a:ext uri="{FF2B5EF4-FFF2-40B4-BE49-F238E27FC236}">
                  <a16:creationId xmlns:a16="http://schemas.microsoft.com/office/drawing/2014/main" id="{7400C8F1-3D20-EB47-83A5-6646FB5383AC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요구사항 분석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0E69CE4B-0018-7445-BE54-74F0D469CB95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\\Mac\Home\Creative Cloud Files\artboard\SC001_로그인.jpg" descr="\\Mac\Home\Creative Cloud Files\artboard\SC001_로그인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4795" y="2940009"/>
            <a:ext cx="5080001" cy="9020381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7626"/>
              </a:srgbClr>
            </a:outerShdw>
          </a:effectLst>
        </p:spPr>
      </p:pic>
      <p:sp>
        <p:nvSpPr>
          <p:cNvPr id="88" name="UC001로그인, UC002회원가입"/>
          <p:cNvSpPr txBox="1"/>
          <p:nvPr/>
        </p:nvSpPr>
        <p:spPr>
          <a:xfrm>
            <a:off x="3504529" y="5057161"/>
            <a:ext cx="7870866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 spc="750"/>
            </a:lvl1pPr>
          </a:lstStyle>
          <a:p>
            <a:r>
              <a:t>UC001로그인, UC002회원가입</a:t>
            </a:r>
          </a:p>
        </p:txBody>
      </p:sp>
      <p:sp>
        <p:nvSpPr>
          <p:cNvPr id="90" name="ID와 비밀번호를 입력한다.…"/>
          <p:cNvSpPr txBox="1"/>
          <p:nvPr/>
        </p:nvSpPr>
        <p:spPr>
          <a:xfrm>
            <a:off x="3504529" y="6406032"/>
            <a:ext cx="7481435" cy="390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ID와 비밀번호를 입력한다.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ID, 비밀번호, 이름(닉네임)으로 회원가입 한다. 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몸무게, 키는 선택사항이며, 입력하지 않는경우 성인 표준 데이터 값으로 설정된다.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</p:txBody>
      </p:sp>
      <p:pic>
        <p:nvPicPr>
          <p:cNvPr id="91" name="\\Mac\Home\Creative Cloud Files\artboard\SC002_회원가입.jpg" descr="\\Mac\Home\Creative Cloud Files\artboard\SC002_회원가입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88843" y="2940009"/>
            <a:ext cx="5080001" cy="9020382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7626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032E044-DF45-984E-9002-2A1CE5BCC5FF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4" name="01">
              <a:extLst>
                <a:ext uri="{FF2B5EF4-FFF2-40B4-BE49-F238E27FC236}">
                  <a16:creationId xmlns:a16="http://schemas.microsoft.com/office/drawing/2014/main" id="{83457C2D-A83E-F549-93AE-76E2DD7677F5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  <p:sp>
          <p:nvSpPr>
            <p:cNvPr id="15" name="프로젝트 개요">
              <a:extLst>
                <a:ext uri="{FF2B5EF4-FFF2-40B4-BE49-F238E27FC236}">
                  <a16:creationId xmlns:a16="http://schemas.microsoft.com/office/drawing/2014/main" id="{D1BFF854-BB8E-BE40-B7FE-4A8561178B0E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유즈케이스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en-US" altLang="ko-KR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&amp;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화면기술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55279629-4895-D046-ABFB-D8EC281FF4D6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UC007 현재위치를 확인한다."/>
          <p:cNvSpPr txBox="1"/>
          <p:nvPr/>
        </p:nvSpPr>
        <p:spPr>
          <a:xfrm>
            <a:off x="3504529" y="5057161"/>
            <a:ext cx="7870866" cy="65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 spc="750"/>
            </a:pPr>
            <a:r>
              <a:t>UC007 현재위치를 확인한다.</a:t>
            </a:r>
          </a:p>
        </p:txBody>
      </p:sp>
      <p:sp>
        <p:nvSpPr>
          <p:cNvPr id="97" name="사용자가 현재 위치를 확인할 수 있다.…"/>
          <p:cNvSpPr txBox="1"/>
          <p:nvPr/>
        </p:nvSpPr>
        <p:spPr>
          <a:xfrm>
            <a:off x="3504529" y="6406032"/>
            <a:ext cx="7481435" cy="273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사용자가 현재 위치를 확인할 수 있다.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r>
              <a:t>지도에 현재 위치를 표시한다.</a:t>
            </a:r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  <a:p>
            <a:pPr marL="240631" indent="-240631">
              <a:lnSpc>
                <a:spcPct val="150000"/>
              </a:lnSpc>
              <a:buClr>
                <a:srgbClr val="7F7F7F"/>
              </a:buClr>
              <a:buSzPct val="140000"/>
              <a:buChar char="•"/>
              <a:defRPr sz="2400"/>
            </a:pPr>
            <a:endParaRPr/>
          </a:p>
        </p:txBody>
      </p:sp>
      <p:pic>
        <p:nvPicPr>
          <p:cNvPr id="98" name="\\Mac\Home\Creative Cloud Files\artboard\SC003_달리기(메인).jpg" descr="\\Mac\Home\Creative Cloud Files\artboard\SC003_달리기(메인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2060" y="3538476"/>
            <a:ext cx="5080001" cy="9020380"/>
          </a:xfrm>
          <a:prstGeom prst="rect">
            <a:avLst/>
          </a:prstGeom>
          <a:ln w="12700">
            <a:miter lim="400000"/>
          </a:ln>
          <a:effectLst>
            <a:outerShdw blurRad="457200" dist="87962" dir="4681067" rotWithShape="0">
              <a:srgbClr val="000000">
                <a:alpha val="9038"/>
              </a:srgbClr>
            </a:outerShdw>
          </a:effectLst>
        </p:spPr>
      </p:pic>
      <p:sp>
        <p:nvSpPr>
          <p:cNvPr id="99" name="Line"/>
          <p:cNvSpPr/>
          <p:nvPr/>
        </p:nvSpPr>
        <p:spPr>
          <a:xfrm>
            <a:off x="10307418" y="8206097"/>
            <a:ext cx="3756464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 sz="3600" b="0">
                <a:solidFill>
                  <a:srgbClr val="7F7F7F"/>
                </a:solidFill>
              </a:defRPr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226A9E-33B3-CE42-85ED-7495416FF533}"/>
              </a:ext>
            </a:extLst>
          </p:cNvPr>
          <p:cNvGrpSpPr/>
          <p:nvPr/>
        </p:nvGrpSpPr>
        <p:grpSpPr>
          <a:xfrm>
            <a:off x="779266" y="259615"/>
            <a:ext cx="13699664" cy="4104641"/>
            <a:chOff x="779266" y="259615"/>
            <a:chExt cx="13699664" cy="4104641"/>
          </a:xfrm>
        </p:grpSpPr>
        <p:sp>
          <p:nvSpPr>
            <p:cNvPr id="14" name="01">
              <a:extLst>
                <a:ext uri="{FF2B5EF4-FFF2-40B4-BE49-F238E27FC236}">
                  <a16:creationId xmlns:a16="http://schemas.microsoft.com/office/drawing/2014/main" id="{0411ACFC-0955-D745-A8EB-4D56CF8A2342}"/>
                </a:ext>
              </a:extLst>
            </p:cNvPr>
            <p:cNvSpPr txBox="1"/>
            <p:nvPr/>
          </p:nvSpPr>
          <p:spPr>
            <a:xfrm>
              <a:off x="779266" y="259615"/>
              <a:ext cx="4700673" cy="41046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26300">
                  <a:solidFill>
                    <a:srgbClr val="DDDDDD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  <p:sp>
          <p:nvSpPr>
            <p:cNvPr id="15" name="프로젝트 개요">
              <a:extLst>
                <a:ext uri="{FF2B5EF4-FFF2-40B4-BE49-F238E27FC236}">
                  <a16:creationId xmlns:a16="http://schemas.microsoft.com/office/drawing/2014/main" id="{2B7AD4A4-B766-CC4E-A824-8AB041A5943B}"/>
                </a:ext>
              </a:extLst>
            </p:cNvPr>
            <p:cNvSpPr txBox="1"/>
            <p:nvPr/>
          </p:nvSpPr>
          <p:spPr>
            <a:xfrm>
              <a:off x="3504529" y="2124898"/>
              <a:ext cx="10974401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8000"/>
              </a:pP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유즈케이스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en-US" altLang="ko-KR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&amp;</a:t>
              </a:r>
              <a:r>
                <a:rPr lang="ko-KR" altLang="en-US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 </a:t>
              </a:r>
              <a:r>
                <a:rPr lang="ko-KR" altLang="en-US" dirty="0" err="1"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화면기술</a:t>
              </a:r>
              <a:endParaRPr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9E6851D-B64D-D949-88B8-17E41BB481CC}"/>
                </a:ext>
              </a:extLst>
            </p:cNvPr>
            <p:cNvSpPr/>
            <p:nvPr/>
          </p:nvSpPr>
          <p:spPr>
            <a:xfrm>
              <a:off x="1130968" y="3874347"/>
              <a:ext cx="2847475" cy="0"/>
            </a:xfrm>
            <a:prstGeom prst="line">
              <a:avLst/>
            </a:prstGeom>
            <a:ln w="95250">
              <a:solidFill>
                <a:srgbClr val="DDDDDD"/>
              </a:solidFill>
              <a:miter/>
            </a:ln>
          </p:spPr>
          <p:txBody>
            <a:bodyPr lIns="45719" rIns="45719"/>
            <a:lstStyle/>
            <a:p>
              <a:pPr>
                <a:defRPr sz="36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 Theme">
  <a:themeElements>
    <a:clrScheme name="Default Theme">
      <a:dk1>
        <a:srgbClr val="3C4040"/>
      </a:dk1>
      <a:lt1>
        <a:srgbClr val="400404"/>
      </a:lt1>
      <a:dk2>
        <a:srgbClr val="A7A7A7"/>
      </a:dk2>
      <a:lt2>
        <a:srgbClr val="535353"/>
      </a:lt2>
      <a:accent1>
        <a:srgbClr val="70707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515457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500" b="1" i="0" u="none" strike="noStrike" cap="none" spc="0" normalizeH="0" baseline="0">
            <a:ln>
              <a:noFill/>
            </a:ln>
            <a:solidFill>
              <a:schemeClr val="accent5">
                <a:lumOff val="-6078"/>
              </a:schemeClr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515457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500" b="1" i="0" u="none" strike="noStrike" cap="none" spc="0" normalizeH="0" baseline="0">
            <a:ln>
              <a:noFill/>
            </a:ln>
            <a:solidFill>
              <a:schemeClr val="accent5">
                <a:lumOff val="-6078"/>
              </a:schemeClr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1258</Words>
  <Application>Microsoft Macintosh PowerPoint</Application>
  <PresentationFormat>Custom</PresentationFormat>
  <Paragraphs>422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맑은 고딕</vt:lpstr>
      <vt:lpstr>Nanum Gothic ExtraBold</vt:lpstr>
      <vt:lpstr>Helvetica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이연재</cp:lastModifiedBy>
  <cp:revision>3</cp:revision>
  <dcterms:modified xsi:type="dcterms:W3CDTF">2018-05-14T02:33:55Z</dcterms:modified>
</cp:coreProperties>
</file>